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2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000875" y="-1071562"/>
            <a:ext cx="2857500" cy="2857500"/>
          </a:xfrm>
          <a:prstGeom prst="ellipse">
            <a:avLst/>
          </a:prstGeom>
          <a:solidFill>
            <a:srgbClr val="3182CE">
              <a:alpha val="1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-571500" y="3714750"/>
            <a:ext cx="2143125" cy="2143125"/>
          </a:xfrm>
          <a:prstGeom prst="ellipse">
            <a:avLst/>
          </a:prstGeom>
          <a:solidFill>
            <a:srgbClr val="0694A2">
              <a:alpha val="1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214438" y="1620934"/>
            <a:ext cx="6715125" cy="123441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40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Advanced Renal Anatomy </a:t>
            </a:r>
            <a:endParaRPr lang="en-US" sz="4050" dirty="0"/>
          </a:p>
        </p:txBody>
      </p:sp>
      <p:sp>
        <p:nvSpPr>
          <p:cNvPr id="8" name="Text 5"/>
          <p:cNvSpPr/>
          <p:nvPr/>
        </p:nvSpPr>
        <p:spPr>
          <a:xfrm>
            <a:off x="1214438" y="3069664"/>
            <a:ext cx="6715125" cy="36003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025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Foundation of Nephrology </a:t>
            </a:r>
            <a:endParaRPr lang="en-US" sz="2025" dirty="0"/>
          </a:p>
        </p:txBody>
      </p:sp>
      <p:sp>
        <p:nvSpPr>
          <p:cNvPr id="9" name="Text 6"/>
          <p:cNvSpPr/>
          <p:nvPr/>
        </p:nvSpPr>
        <p:spPr>
          <a:xfrm>
            <a:off x="1214438" y="4094066"/>
            <a:ext cx="671512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 kern="0" spc="1" dirty="0">
                <a:solidFill>
                  <a:srgbClr val="CBD5E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Comprehensive Guide for Nephrology Fellows 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7787"/>
            <a:ext cx="9144000" cy="63472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9846" y="11444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Clinical Correlations: Vascular Variants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349846" y="436350"/>
            <a:ext cx="30928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Anatomical variations in renal vasculature are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3442671" y="436350"/>
            <a:ext cx="186267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common (30% of patients)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5305348" y="436350"/>
            <a:ext cx="29029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rather than exceptional. Recognizing these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349846" y="650663"/>
            <a:ext cx="578015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variants is essential for safe surgical intervention and accurate imaging interpretation.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349846" y="849929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Arterial Variants</a:t>
            </a:r>
            <a:endParaRPr lang="en-US" sz="1463" dirty="0"/>
          </a:p>
        </p:txBody>
      </p:sp>
      <p:sp>
        <p:nvSpPr>
          <p:cNvPr id="9" name="Text 6"/>
          <p:cNvSpPr/>
          <p:nvPr/>
        </p:nvSpPr>
        <p:spPr>
          <a:xfrm>
            <a:off x="349846" y="1199973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Accessory Renal Arteries</a:t>
            </a:r>
            <a:endParaRPr lang="en-US" sz="1238" dirty="0"/>
          </a:p>
        </p:txBody>
      </p:sp>
      <p:sp>
        <p:nvSpPr>
          <p:cNvPr id="10" name="Text 7"/>
          <p:cNvSpPr/>
          <p:nvPr/>
        </p:nvSpPr>
        <p:spPr>
          <a:xfrm>
            <a:off x="349846" y="1494652"/>
            <a:ext cx="78034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Prevalence: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1130189" y="1494652"/>
            <a:ext cx="139587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25-30% of population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349846" y="1733968"/>
            <a:ext cx="46624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Origin: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816087" y="1733968"/>
            <a:ext cx="306332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Usually from aorta (T11-L4 level) or iliac arteries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349846" y="1973284"/>
            <a:ext cx="103821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impact: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1388061" y="1973284"/>
            <a:ext cx="283517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Lower pole accessory arteries can cause UPJ 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349846" y="2176881"/>
            <a:ext cx="180686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obstruction (crossing vessel) </a:t>
            </a:r>
            <a:endParaRPr lang="en-US" sz="994" dirty="0"/>
          </a:p>
        </p:txBody>
      </p:sp>
      <p:sp>
        <p:nvSpPr>
          <p:cNvPr id="17" name="Text 14"/>
          <p:cNvSpPr/>
          <p:nvPr/>
        </p:nvSpPr>
        <p:spPr>
          <a:xfrm>
            <a:off x="349846" y="2416196"/>
            <a:ext cx="93100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Surgical note: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1280849" y="2416196"/>
            <a:ext cx="279622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Must be preserved in transplant and partial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349846" y="2619793"/>
            <a:ext cx="85010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nephrectomy 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349846" y="2900185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Early Branching</a:t>
            </a:r>
            <a:endParaRPr lang="en-US" sz="1238" dirty="0"/>
          </a:p>
        </p:txBody>
      </p:sp>
      <p:sp>
        <p:nvSpPr>
          <p:cNvPr id="21" name="Text 18"/>
          <p:cNvSpPr/>
          <p:nvPr/>
        </p:nvSpPr>
        <p:spPr>
          <a:xfrm>
            <a:off x="349846" y="3185935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Segmental arteries arise directly from aorta, complicates transplant harvesting 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349846" y="3584566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Congenital Anomalies</a:t>
            </a:r>
            <a:endParaRPr lang="en-US" sz="1463" dirty="0"/>
          </a:p>
        </p:txBody>
      </p:sp>
      <p:sp>
        <p:nvSpPr>
          <p:cNvPr id="23" name="Text 20"/>
          <p:cNvSpPr/>
          <p:nvPr/>
        </p:nvSpPr>
        <p:spPr>
          <a:xfrm>
            <a:off x="349846" y="3803973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Horseshoe Kidney</a:t>
            </a:r>
            <a:endParaRPr lang="en-US" sz="1238" dirty="0"/>
          </a:p>
        </p:txBody>
      </p:sp>
      <p:sp>
        <p:nvSpPr>
          <p:cNvPr id="24" name="Text 21"/>
          <p:cNvSpPr/>
          <p:nvPr/>
        </p:nvSpPr>
        <p:spPr>
          <a:xfrm>
            <a:off x="349846" y="4089723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Prevalence 1 in 400, lower position (L3-L4), multiple renal arteries common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349846" y="4568355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Pelvic Kidney</a:t>
            </a:r>
            <a:endParaRPr lang="en-US" sz="1238" dirty="0"/>
          </a:p>
        </p:txBody>
      </p:sp>
      <p:sp>
        <p:nvSpPr>
          <p:cNvPr id="26" name="Text 23"/>
          <p:cNvSpPr/>
          <p:nvPr/>
        </p:nvSpPr>
        <p:spPr>
          <a:xfrm>
            <a:off x="349846" y="4854105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Supplied by iliac arteries, multiple vessels common </a:t>
            </a:r>
            <a:endParaRPr lang="en-US" sz="994" dirty="0"/>
          </a:p>
        </p:txBody>
      </p:sp>
      <p:sp>
        <p:nvSpPr>
          <p:cNvPr id="27" name="Text 24"/>
          <p:cNvSpPr/>
          <p:nvPr/>
        </p:nvSpPr>
        <p:spPr>
          <a:xfrm>
            <a:off x="4564658" y="849929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Venous Variants</a:t>
            </a:r>
            <a:endParaRPr lang="en-US" sz="1463" dirty="0"/>
          </a:p>
        </p:txBody>
      </p:sp>
      <p:sp>
        <p:nvSpPr>
          <p:cNvPr id="28" name="Text 25"/>
          <p:cNvSpPr/>
          <p:nvPr/>
        </p:nvSpPr>
        <p:spPr>
          <a:xfrm>
            <a:off x="4564658" y="1199973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Circumaortic Left Renal Vein</a:t>
            </a:r>
            <a:endParaRPr lang="en-US" sz="1238" dirty="0"/>
          </a:p>
        </p:txBody>
      </p:sp>
      <p:sp>
        <p:nvSpPr>
          <p:cNvPr id="29" name="Text 26"/>
          <p:cNvSpPr/>
          <p:nvPr/>
        </p:nvSpPr>
        <p:spPr>
          <a:xfrm>
            <a:off x="4564658" y="1494652"/>
            <a:ext cx="78034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Prevalence:</a:t>
            </a:r>
            <a:endParaRPr lang="en-US" sz="994" dirty="0"/>
          </a:p>
        </p:txBody>
      </p:sp>
      <p:sp>
        <p:nvSpPr>
          <p:cNvPr id="30" name="Text 27"/>
          <p:cNvSpPr/>
          <p:nvPr/>
        </p:nvSpPr>
        <p:spPr>
          <a:xfrm>
            <a:off x="5345001" y="1494652"/>
            <a:ext cx="57510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1.5-8.7% </a:t>
            </a:r>
            <a:endParaRPr lang="en-US" sz="994" dirty="0"/>
          </a:p>
        </p:txBody>
      </p:sp>
      <p:sp>
        <p:nvSpPr>
          <p:cNvPr id="31" name="Text 28"/>
          <p:cNvSpPr/>
          <p:nvPr/>
        </p:nvSpPr>
        <p:spPr>
          <a:xfrm>
            <a:off x="4564658" y="1733968"/>
            <a:ext cx="65694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Anatomy:</a:t>
            </a:r>
            <a:endParaRPr lang="en-US" sz="994" dirty="0"/>
          </a:p>
        </p:txBody>
      </p:sp>
      <p:sp>
        <p:nvSpPr>
          <p:cNvPr id="32" name="Text 29"/>
          <p:cNvSpPr/>
          <p:nvPr/>
        </p:nvSpPr>
        <p:spPr>
          <a:xfrm>
            <a:off x="5221604" y="1733968"/>
            <a:ext cx="298366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Anterior and posterior branches encircle aorta </a:t>
            </a:r>
            <a:endParaRPr lang="en-US" sz="994" dirty="0"/>
          </a:p>
        </p:txBody>
      </p:sp>
      <p:sp>
        <p:nvSpPr>
          <p:cNvPr id="33" name="Text 30"/>
          <p:cNvSpPr/>
          <p:nvPr/>
        </p:nvSpPr>
        <p:spPr>
          <a:xfrm>
            <a:off x="4564658" y="2014360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Retro-aortic Left Renal Vein</a:t>
            </a:r>
            <a:endParaRPr lang="en-US" sz="1238" dirty="0"/>
          </a:p>
        </p:txBody>
      </p:sp>
      <p:sp>
        <p:nvSpPr>
          <p:cNvPr id="34" name="Text 31"/>
          <p:cNvSpPr/>
          <p:nvPr/>
        </p:nvSpPr>
        <p:spPr>
          <a:xfrm>
            <a:off x="4564658" y="2309040"/>
            <a:ext cx="78034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Prevalence:</a:t>
            </a:r>
            <a:endParaRPr lang="en-US" sz="994" dirty="0"/>
          </a:p>
        </p:txBody>
      </p:sp>
      <p:sp>
        <p:nvSpPr>
          <p:cNvPr id="35" name="Text 32"/>
          <p:cNvSpPr/>
          <p:nvPr/>
        </p:nvSpPr>
        <p:spPr>
          <a:xfrm>
            <a:off x="5345001" y="2309040"/>
            <a:ext cx="34708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2-3% </a:t>
            </a:r>
            <a:endParaRPr lang="en-US" sz="994" dirty="0"/>
          </a:p>
        </p:txBody>
      </p:sp>
      <p:sp>
        <p:nvSpPr>
          <p:cNvPr id="36" name="Text 33"/>
          <p:cNvSpPr/>
          <p:nvPr/>
        </p:nvSpPr>
        <p:spPr>
          <a:xfrm>
            <a:off x="4564658" y="2548356"/>
            <a:ext cx="50765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Course:</a:t>
            </a:r>
            <a:endParaRPr lang="en-US" sz="994" dirty="0"/>
          </a:p>
        </p:txBody>
      </p:sp>
      <p:sp>
        <p:nvSpPr>
          <p:cNvPr id="37" name="Text 34"/>
          <p:cNvSpPr/>
          <p:nvPr/>
        </p:nvSpPr>
        <p:spPr>
          <a:xfrm>
            <a:off x="5072311" y="2548356"/>
            <a:ext cx="330412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Posterior to aorta, drains into IVC at lower level (L3-</a:t>
            </a:r>
            <a:endParaRPr lang="en-US" sz="994" dirty="0"/>
          </a:p>
        </p:txBody>
      </p:sp>
      <p:sp>
        <p:nvSpPr>
          <p:cNvPr id="38" name="Text 35"/>
          <p:cNvSpPr/>
          <p:nvPr/>
        </p:nvSpPr>
        <p:spPr>
          <a:xfrm>
            <a:off x="4564658" y="2751952"/>
            <a:ext cx="18950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L4) </a:t>
            </a:r>
            <a:endParaRPr lang="en-US" sz="994" dirty="0"/>
          </a:p>
        </p:txBody>
      </p:sp>
      <p:sp>
        <p:nvSpPr>
          <p:cNvPr id="39" name="Text 36"/>
          <p:cNvSpPr/>
          <p:nvPr/>
        </p:nvSpPr>
        <p:spPr>
          <a:xfrm>
            <a:off x="4564658" y="2991268"/>
            <a:ext cx="3213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Risk:</a:t>
            </a:r>
            <a:endParaRPr lang="en-US" sz="994" dirty="0"/>
          </a:p>
        </p:txBody>
      </p:sp>
      <p:sp>
        <p:nvSpPr>
          <p:cNvPr id="40" name="Text 37"/>
          <p:cNvSpPr/>
          <p:nvPr/>
        </p:nvSpPr>
        <p:spPr>
          <a:xfrm>
            <a:off x="4885959" y="2991268"/>
            <a:ext cx="349468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Posterior nutcracker syndrome (compression between </a:t>
            </a:r>
            <a:endParaRPr lang="en-US" sz="994" dirty="0"/>
          </a:p>
        </p:txBody>
      </p:sp>
      <p:sp>
        <p:nvSpPr>
          <p:cNvPr id="41" name="Text 38"/>
          <p:cNvSpPr/>
          <p:nvPr/>
        </p:nvSpPr>
        <p:spPr>
          <a:xfrm>
            <a:off x="4564658" y="3194865"/>
            <a:ext cx="123436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aorta and vertebra) </a:t>
            </a:r>
            <a:endParaRPr lang="en-US" sz="994" dirty="0"/>
          </a:p>
        </p:txBody>
      </p:sp>
      <p:sp>
        <p:nvSpPr>
          <p:cNvPr id="42" name="Text 39"/>
          <p:cNvSpPr/>
          <p:nvPr/>
        </p:nvSpPr>
        <p:spPr>
          <a:xfrm>
            <a:off x="4564658" y="3475257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Multiple Renal Veins</a:t>
            </a:r>
            <a:endParaRPr lang="en-US" sz="1238" dirty="0"/>
          </a:p>
        </p:txBody>
      </p:sp>
      <p:sp>
        <p:nvSpPr>
          <p:cNvPr id="43" name="Text 40"/>
          <p:cNvSpPr/>
          <p:nvPr/>
        </p:nvSpPr>
        <p:spPr>
          <a:xfrm>
            <a:off x="4564658" y="3769937"/>
            <a:ext cx="78034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Prevalence:</a:t>
            </a:r>
            <a:endParaRPr lang="en-US" sz="994" dirty="0"/>
          </a:p>
        </p:txBody>
      </p:sp>
      <p:sp>
        <p:nvSpPr>
          <p:cNvPr id="44" name="Text 41"/>
          <p:cNvSpPr/>
          <p:nvPr/>
        </p:nvSpPr>
        <p:spPr>
          <a:xfrm>
            <a:off x="5345001" y="3769937"/>
            <a:ext cx="175217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15-30%, usually right-sided </a:t>
            </a:r>
            <a:endParaRPr lang="en-US" sz="994" dirty="0"/>
          </a:p>
        </p:txBody>
      </p:sp>
      <p:sp>
        <p:nvSpPr>
          <p:cNvPr id="45" name="Shape 42"/>
          <p:cNvSpPr/>
          <p:nvPr/>
        </p:nvSpPr>
        <p:spPr>
          <a:xfrm>
            <a:off x="4564658" y="3935936"/>
            <a:ext cx="4214813" cy="1307306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46" name="Text 43"/>
          <p:cNvSpPr/>
          <p:nvPr/>
        </p:nvSpPr>
        <p:spPr>
          <a:xfrm>
            <a:off x="4693246" y="4075643"/>
            <a:ext cx="3671888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</a:t>
            </a:r>
            <a:endParaRPr lang="en-US" sz="1238" dirty="0"/>
          </a:p>
        </p:txBody>
      </p:sp>
      <p:sp>
        <p:nvSpPr>
          <p:cNvPr id="47" name="Text 44"/>
          <p:cNvSpPr/>
          <p:nvPr/>
        </p:nvSpPr>
        <p:spPr>
          <a:xfrm>
            <a:off x="4693246" y="4377466"/>
            <a:ext cx="29610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Always obtain preoperative CT angiography</a:t>
            </a:r>
            <a:endParaRPr lang="en-US" sz="994" dirty="0"/>
          </a:p>
        </p:txBody>
      </p:sp>
      <p:sp>
        <p:nvSpPr>
          <p:cNvPr id="49" name="Text 46"/>
          <p:cNvSpPr/>
          <p:nvPr/>
        </p:nvSpPr>
        <p:spPr>
          <a:xfrm>
            <a:off x="4693246" y="4603789"/>
            <a:ext cx="3558667" cy="1384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to identify vascular variants before renal surgery or intervention. </a:t>
            </a:r>
            <a:endParaRPr lang="en-US" sz="900" dirty="0"/>
          </a:p>
        </p:txBody>
      </p:sp>
      <p:sp>
        <p:nvSpPr>
          <p:cNvPr id="50" name="Text 47"/>
          <p:cNvSpPr/>
          <p:nvPr/>
        </p:nvSpPr>
        <p:spPr>
          <a:xfrm>
            <a:off x="4693246" y="4738137"/>
            <a:ext cx="4114909" cy="276999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r>
              <a:rPr lang="en-US" sz="900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Failure to recognize accessory vessels can lead to ischemia or hemorrhage. </a:t>
            </a:r>
            <a:endParaRPr lang="en-US" sz="900" dirty="0"/>
          </a:p>
          <a:p>
            <a:pPr marL="0" indent="0">
              <a:buNone/>
            </a:pPr>
            <a:r>
              <a:rPr lang="en-US" sz="900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</a:t>
            </a:r>
            <a:endParaRPr lang="en-US" sz="900" dirty="0"/>
          </a:p>
        </p:txBody>
      </p:sp>
      <p:sp>
        <p:nvSpPr>
          <p:cNvPr id="51" name="Text 48"/>
          <p:cNvSpPr/>
          <p:nvPr/>
        </p:nvSpPr>
        <p:spPr>
          <a:xfrm>
            <a:off x="4693246" y="5003737"/>
            <a:ext cx="65" cy="152991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endParaRPr lang="en-US" sz="994" dirty="0"/>
          </a:p>
        </p:txBody>
      </p:sp>
      <p:sp>
        <p:nvSpPr>
          <p:cNvPr id="52" name="Text 49"/>
          <p:cNvSpPr/>
          <p:nvPr/>
        </p:nvSpPr>
        <p:spPr>
          <a:xfrm>
            <a:off x="8166922" y="5425501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53" name="Text 7">
            <a:extLst>
              <a:ext uri="{FF2B5EF4-FFF2-40B4-BE49-F238E27FC236}">
                <a16:creationId xmlns:a16="http://schemas.microsoft.com/office/drawing/2014/main" id="{0663A174-50A1-C6A3-4FAC-A6FED872004D}"/>
              </a:ext>
            </a:extLst>
          </p:cNvPr>
          <p:cNvSpPr/>
          <p:nvPr/>
        </p:nvSpPr>
        <p:spPr>
          <a:xfrm>
            <a:off x="8204298" y="4968612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3497"/>
            <a:ext cx="9144000" cy="64001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4933" y="47558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Clinical Correlations: Renovascular Pathology (Part 1)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264933" y="448021"/>
            <a:ext cx="8143875" cy="38001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Vascular pathology affecting the kidneys requires integrating anatomical knowledge with pathophysiological mechanisms for accurate diagnosis and management. </a:t>
            </a:r>
            <a:endParaRPr lang="en-US" sz="994" dirty="0"/>
          </a:p>
        </p:txBody>
      </p:sp>
      <p:sp>
        <p:nvSpPr>
          <p:cNvPr id="5" name="Text 2"/>
          <p:cNvSpPr/>
          <p:nvPr/>
        </p:nvSpPr>
        <p:spPr>
          <a:xfrm>
            <a:off x="264933" y="799875"/>
            <a:ext cx="71437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Artery Stenosis (RAS)</a:t>
            </a:r>
            <a:endParaRPr lang="en-US" sz="1463" dirty="0"/>
          </a:p>
        </p:txBody>
      </p:sp>
      <p:sp>
        <p:nvSpPr>
          <p:cNvPr id="6" name="Text 3"/>
          <p:cNvSpPr/>
          <p:nvPr/>
        </p:nvSpPr>
        <p:spPr>
          <a:xfrm>
            <a:off x="264933" y="1149919"/>
            <a:ext cx="7143750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Causes</a:t>
            </a:r>
            <a:endParaRPr lang="en-US" sz="994" dirty="0"/>
          </a:p>
        </p:txBody>
      </p:sp>
      <p:sp>
        <p:nvSpPr>
          <p:cNvPr id="7" name="Text 4"/>
          <p:cNvSpPr/>
          <p:nvPr/>
        </p:nvSpPr>
        <p:spPr>
          <a:xfrm>
            <a:off x="264933" y="1401736"/>
            <a:ext cx="140829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Atherosclerosis (90%):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1673228" y="1401736"/>
            <a:ext cx="523341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Affects proximal third of renal artery, typically in patients age &gt;50 years, often bilateral 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264933" y="1588171"/>
            <a:ext cx="77116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presentation 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264933" y="1810325"/>
            <a:ext cx="19783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Fibromuscular dysplasia (10%):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2243277" y="1810325"/>
            <a:ext cx="49218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Affects distal two-thirds, predominantly in young women, characteristic "string of 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264933" y="1996760"/>
            <a:ext cx="215333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beads" appearance on angiography 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264933" y="2242131"/>
            <a:ext cx="7143750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Pathophysiology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264933" y="2488591"/>
            <a:ext cx="7143750" cy="3728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Reduced renal perfusion → RAAS activation → renovascular hypertension. Bilateral or solitary kidney RAS → ischemic nephropathy → progressive chronic kidney disease 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264933" y="2925755"/>
            <a:ext cx="7143750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Presentation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264933" y="3172214"/>
            <a:ext cx="7143750" cy="37287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Resistant hypertension, abdominal bruit, flash pulmonary edema, asymmetric kidney size on imaging, acute creatinine rise with ACE inhibitors or ARBs </a:t>
            </a:r>
            <a:endParaRPr lang="en-US" sz="942" dirty="0"/>
          </a:p>
        </p:txBody>
      </p:sp>
      <p:sp>
        <p:nvSpPr>
          <p:cNvPr id="17" name="Text 14"/>
          <p:cNvSpPr/>
          <p:nvPr/>
        </p:nvSpPr>
        <p:spPr>
          <a:xfrm>
            <a:off x="264933" y="3609378"/>
            <a:ext cx="7143750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Diagnostic Approaches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264933" y="3861195"/>
            <a:ext cx="128808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Doppler ultrasound: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1553012" y="3861195"/>
            <a:ext cx="228655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Resistive index (RI) &gt;0.8 suggests RAS 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264933" y="4083349"/>
            <a:ext cx="130197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CT/MR angiography: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1566909" y="4083349"/>
            <a:ext cx="258821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Non-invasive visualization of renal arteries 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264933" y="4305503"/>
            <a:ext cx="133127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arteriography: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1596209" y="4305503"/>
            <a:ext cx="274652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Gold standard for diagnosis and intervention </a:t>
            </a:r>
            <a:endParaRPr lang="en-US" sz="942" dirty="0"/>
          </a:p>
        </p:txBody>
      </p:sp>
      <p:sp>
        <p:nvSpPr>
          <p:cNvPr id="24" name="Shape 21"/>
          <p:cNvSpPr/>
          <p:nvPr/>
        </p:nvSpPr>
        <p:spPr>
          <a:xfrm>
            <a:off x="264933" y="4600880"/>
            <a:ext cx="7143750" cy="583248"/>
          </a:xfrm>
          <a:prstGeom prst="rect">
            <a:avLst/>
          </a:prstGeom>
          <a:solidFill>
            <a:srgbClr val="3182CE">
              <a:alpha val="25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393520" y="4706251"/>
            <a:ext cx="9174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Pearl: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1310934" y="4713395"/>
            <a:ext cx="520999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Consider renal artery stenosis in patients with resistant hypertension, especially when </a:t>
            </a:r>
            <a:endParaRPr lang="en-US" sz="942" dirty="0"/>
          </a:p>
        </p:txBody>
      </p:sp>
      <p:sp>
        <p:nvSpPr>
          <p:cNvPr id="27" name="Text 24"/>
          <p:cNvSpPr/>
          <p:nvPr/>
        </p:nvSpPr>
        <p:spPr>
          <a:xfrm>
            <a:off x="393520" y="4903039"/>
            <a:ext cx="662367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accompanied by asymmetric kidney sizes or acute creatinine rise following initiation of ACE inhibitors or ARBs. 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8082009" y="5569891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30" name="Text 7">
            <a:extLst>
              <a:ext uri="{FF2B5EF4-FFF2-40B4-BE49-F238E27FC236}">
                <a16:creationId xmlns:a16="http://schemas.microsoft.com/office/drawing/2014/main" id="{A43F9819-F0E7-BC46-AD29-CF1A607538C9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285750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Clinical Correlations: Renovascular Pathology (Part 2)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892969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Nutcracker Syndrome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1257300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Anatomy</a:t>
            </a:r>
            <a:endParaRPr lang="en-US" sz="994" dirty="0"/>
          </a:p>
        </p:txBody>
      </p:sp>
      <p:sp>
        <p:nvSpPr>
          <p:cNvPr id="6" name="Text 3"/>
          <p:cNvSpPr/>
          <p:nvPr/>
        </p:nvSpPr>
        <p:spPr>
          <a:xfrm>
            <a:off x="500063" y="1512689"/>
            <a:ext cx="170914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(most common):</a:t>
            </a:r>
            <a:endParaRPr lang="en-US" sz="994" dirty="0"/>
          </a:p>
        </p:txBody>
      </p:sp>
      <p:sp>
        <p:nvSpPr>
          <p:cNvPr id="7" name="Text 4"/>
          <p:cNvSpPr/>
          <p:nvPr/>
        </p:nvSpPr>
        <p:spPr>
          <a:xfrm>
            <a:off x="2209205" y="1512689"/>
            <a:ext cx="204794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LRV compressed between aorta </a:t>
            </a:r>
            <a:endParaRPr lang="en-US" sz="994" dirty="0"/>
          </a:p>
        </p:txBody>
      </p:sp>
      <p:sp>
        <p:nvSpPr>
          <p:cNvPr id="8" name="Text 5"/>
          <p:cNvSpPr/>
          <p:nvPr/>
        </p:nvSpPr>
        <p:spPr>
          <a:xfrm>
            <a:off x="500063" y="1716286"/>
            <a:ext cx="56315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and SMA</a:t>
            </a:r>
            <a:endParaRPr lang="en-US" sz="994" dirty="0"/>
          </a:p>
        </p:txBody>
      </p:sp>
      <p:sp>
        <p:nvSpPr>
          <p:cNvPr id="9" name="Text 6"/>
          <p:cNvSpPr/>
          <p:nvPr/>
        </p:nvSpPr>
        <p:spPr>
          <a:xfrm>
            <a:off x="500063" y="1919883"/>
            <a:ext cx="66319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Posterior:</a:t>
            </a:r>
            <a:endParaRPr lang="en-US" sz="994" dirty="0"/>
          </a:p>
        </p:txBody>
      </p:sp>
      <p:sp>
        <p:nvSpPr>
          <p:cNvPr id="10" name="Text 7"/>
          <p:cNvSpPr/>
          <p:nvPr/>
        </p:nvSpPr>
        <p:spPr>
          <a:xfrm>
            <a:off x="1163259" y="1919883"/>
            <a:ext cx="311464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Retro-aortic LRV compressed between aorta and 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500063" y="2123480"/>
            <a:ext cx="54007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vertebra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500063" y="2375297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Features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500063" y="2621756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Left flank pain, hematuria, orthostatic proteinuria, left varicocele (males), pelvic congestion (females)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500063" y="3086100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Diagnosis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500063" y="3332559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Doppler US (velocity ratio &gt;5), CT/MR venography (beak sign), pressure gradient &gt;3 mmHg 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500063" y="3796903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Treatment</a:t>
            </a:r>
            <a:endParaRPr lang="en-US" sz="994" dirty="0"/>
          </a:p>
        </p:txBody>
      </p:sp>
      <p:sp>
        <p:nvSpPr>
          <p:cNvPr id="17" name="Text 14"/>
          <p:cNvSpPr/>
          <p:nvPr/>
        </p:nvSpPr>
        <p:spPr>
          <a:xfrm>
            <a:off x="500063" y="4043363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Conservative observation, endovascular stenting, surgical transposition, renal autotransplantation 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4714875" y="892969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Infarction</a:t>
            </a:r>
            <a:endParaRPr lang="en-US" sz="1463" dirty="0"/>
          </a:p>
        </p:txBody>
      </p:sp>
      <p:sp>
        <p:nvSpPr>
          <p:cNvPr id="19" name="Text 16"/>
          <p:cNvSpPr/>
          <p:nvPr/>
        </p:nvSpPr>
        <p:spPr>
          <a:xfrm>
            <a:off x="4714875" y="1257300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Causes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4714875" y="1503759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Thromboembolism (AF, endocarditis), in situ thrombosis, renal artery dissection, iatrogenic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4714875" y="1968103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Presentation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4714875" y="2214563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Acute flank pain, fever, hematuria, elevated LDH (disproportionate to creatinine)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4714875" y="2678906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Diagnosis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4714875" y="2925366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CT angiography (wedge-shaped perfusion defect, cortical rim sign) </a:t>
            </a:r>
            <a:endParaRPr lang="en-US" sz="994" dirty="0"/>
          </a:p>
        </p:txBody>
      </p:sp>
      <p:sp>
        <p:nvSpPr>
          <p:cNvPr id="25" name="Shape 22"/>
          <p:cNvSpPr/>
          <p:nvPr/>
        </p:nvSpPr>
        <p:spPr>
          <a:xfrm>
            <a:off x="4714875" y="3504009"/>
            <a:ext cx="3929063" cy="1042988"/>
          </a:xfrm>
          <a:prstGeom prst="rect">
            <a:avLst/>
          </a:prstGeom>
          <a:solidFill>
            <a:srgbClr val="0694A2">
              <a:alpha val="20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4857750" y="3627239"/>
            <a:ext cx="9174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Pearl:</a:t>
            </a:r>
            <a:endParaRPr lang="en-US" sz="994" dirty="0"/>
          </a:p>
        </p:txBody>
      </p:sp>
      <p:sp>
        <p:nvSpPr>
          <p:cNvPr id="27" name="Text 24"/>
          <p:cNvSpPr/>
          <p:nvPr/>
        </p:nvSpPr>
        <p:spPr>
          <a:xfrm>
            <a:off x="5775164" y="3627239"/>
            <a:ext cx="26157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High index of suspicion needed for renal </a:t>
            </a:r>
            <a:endParaRPr lang="en-US" sz="994" dirty="0"/>
          </a:p>
        </p:txBody>
      </p:sp>
      <p:sp>
        <p:nvSpPr>
          <p:cNvPr id="28" name="Text 25"/>
          <p:cNvSpPr/>
          <p:nvPr/>
        </p:nvSpPr>
        <p:spPr>
          <a:xfrm>
            <a:off x="4857750" y="3830836"/>
            <a:ext cx="292313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infarction in patients with AF or recent cardiac </a:t>
            </a:r>
            <a:endParaRPr lang="en-US" sz="994" dirty="0"/>
          </a:p>
        </p:txBody>
      </p:sp>
      <p:sp>
        <p:nvSpPr>
          <p:cNvPr id="29" name="Text 26"/>
          <p:cNvSpPr/>
          <p:nvPr/>
        </p:nvSpPr>
        <p:spPr>
          <a:xfrm>
            <a:off x="4857750" y="4034433"/>
            <a:ext cx="308640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procedures presenting with acute flank pain and </a:t>
            </a:r>
            <a:endParaRPr lang="en-US" sz="994" dirty="0"/>
          </a:p>
        </p:txBody>
      </p:sp>
      <p:sp>
        <p:nvSpPr>
          <p:cNvPr id="30" name="Text 27"/>
          <p:cNvSpPr/>
          <p:nvPr/>
        </p:nvSpPr>
        <p:spPr>
          <a:xfrm>
            <a:off x="4857750" y="4238030"/>
            <a:ext cx="8456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elevated LDH </a:t>
            </a:r>
            <a:endParaRPr lang="en-US" sz="994" dirty="0"/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0567DF25-0CCD-7F73-FE4D-1A188D7D8F60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150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321469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Clinical Correlations: Surgical Landmarks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964406"/>
            <a:ext cx="391120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Brödel's Avascular Line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1337667"/>
            <a:ext cx="65753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Location: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157594" y="1337667"/>
            <a:ext cx="322526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Posterolateral border, junction of anterior (75%)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1551980"/>
            <a:ext cx="26130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and posterior (25%) vascular territories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500063" y="1823442"/>
            <a:ext cx="30419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Use: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804258" y="1823442"/>
            <a:ext cx="34377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Pyelolithotomy, partial nephrectomy incision plane 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500063" y="2094905"/>
            <a:ext cx="5997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Caution: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1099858" y="2094905"/>
            <a:ext cx="27312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Not truly avascular; requires hemostasis </a:t>
            </a:r>
            <a:endParaRPr lang="en-US" sz="1046" dirty="0"/>
          </a:p>
        </p:txBody>
      </p:sp>
      <p:sp>
        <p:nvSpPr>
          <p:cNvPr id="12" name="Text 9"/>
          <p:cNvSpPr/>
          <p:nvPr/>
        </p:nvSpPr>
        <p:spPr>
          <a:xfrm>
            <a:off x="500063" y="2500313"/>
            <a:ext cx="391120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PCNL Access Points</a:t>
            </a:r>
            <a:endParaRPr lang="en-US" sz="1463" dirty="0"/>
          </a:p>
        </p:txBody>
      </p:sp>
      <p:sp>
        <p:nvSpPr>
          <p:cNvPr id="13" name="Text 10"/>
          <p:cNvSpPr/>
          <p:nvPr/>
        </p:nvSpPr>
        <p:spPr>
          <a:xfrm>
            <a:off x="500063" y="2873573"/>
            <a:ext cx="8222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Upper Pole: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1322319" y="2873573"/>
            <a:ext cx="188182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Above 12th rib (pleural risk) 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500063" y="3145036"/>
            <a:ext cx="82197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Lower Pole: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1322040" y="3145036"/>
            <a:ext cx="247645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Below 12th rib (safest, limited reach) 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500063" y="3416498"/>
            <a:ext cx="137974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Optimal Trajectory: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1879811" y="3416498"/>
            <a:ext cx="24290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Through calyx along Brödel's line to 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500063" y="3630811"/>
            <a:ext cx="13101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avoid major vessels </a:t>
            </a: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500063" y="3902273"/>
            <a:ext cx="6412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Imaging:</a:t>
            </a:r>
            <a:endParaRPr lang="en-US" sz="1046" dirty="0"/>
          </a:p>
        </p:txBody>
      </p:sp>
      <p:sp>
        <p:nvSpPr>
          <p:cNvPr id="21" name="Text 18"/>
          <p:cNvSpPr/>
          <p:nvPr/>
        </p:nvSpPr>
        <p:spPr>
          <a:xfrm>
            <a:off x="1141298" y="3902273"/>
            <a:ext cx="291693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Fluoroscopy/ultrasound guidance essential </a:t>
            </a:r>
            <a:endParaRPr lang="en-US" sz="1046" dirty="0"/>
          </a:p>
        </p:txBody>
      </p:sp>
      <p:sp>
        <p:nvSpPr>
          <p:cNvPr id="22" name="Text 19"/>
          <p:cNvSpPr/>
          <p:nvPr/>
        </p:nvSpPr>
        <p:spPr>
          <a:xfrm>
            <a:off x="4732734" y="964406"/>
            <a:ext cx="391120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Biopsy Approach</a:t>
            </a:r>
            <a:endParaRPr lang="en-US" sz="1463" dirty="0"/>
          </a:p>
        </p:txBody>
      </p:sp>
      <p:sp>
        <p:nvSpPr>
          <p:cNvPr id="23" name="Text 20"/>
          <p:cNvSpPr/>
          <p:nvPr/>
        </p:nvSpPr>
        <p:spPr>
          <a:xfrm>
            <a:off x="4732734" y="1337667"/>
            <a:ext cx="141147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Standard Approach:</a:t>
            </a:r>
            <a:endParaRPr lang="en-US" sz="1046" dirty="0"/>
          </a:p>
        </p:txBody>
      </p:sp>
      <p:sp>
        <p:nvSpPr>
          <p:cNvPr id="24" name="Text 21"/>
          <p:cNvSpPr/>
          <p:nvPr/>
        </p:nvSpPr>
        <p:spPr>
          <a:xfrm>
            <a:off x="6144211" y="1337667"/>
            <a:ext cx="175222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Posterolateral, lower pole </a:t>
            </a:r>
            <a:endParaRPr lang="en-US" sz="1046" dirty="0"/>
          </a:p>
        </p:txBody>
      </p:sp>
      <p:sp>
        <p:nvSpPr>
          <p:cNvPr id="25" name="Text 22"/>
          <p:cNvSpPr/>
          <p:nvPr/>
        </p:nvSpPr>
        <p:spPr>
          <a:xfrm>
            <a:off x="4732734" y="1609130"/>
            <a:ext cx="62136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Position:</a:t>
            </a:r>
            <a:endParaRPr lang="en-US" sz="1046" dirty="0"/>
          </a:p>
        </p:txBody>
      </p:sp>
      <p:sp>
        <p:nvSpPr>
          <p:cNvPr id="26" name="Text 23"/>
          <p:cNvSpPr/>
          <p:nvPr/>
        </p:nvSpPr>
        <p:spPr>
          <a:xfrm>
            <a:off x="5354101" y="1609130"/>
            <a:ext cx="17726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Prone or lateral decubitus </a:t>
            </a:r>
            <a:endParaRPr lang="en-US" sz="1046" dirty="0"/>
          </a:p>
        </p:txBody>
      </p:sp>
      <p:sp>
        <p:nvSpPr>
          <p:cNvPr id="27" name="Text 24"/>
          <p:cNvSpPr/>
          <p:nvPr/>
        </p:nvSpPr>
        <p:spPr>
          <a:xfrm>
            <a:off x="4732734" y="1880592"/>
            <a:ext cx="49863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Target:</a:t>
            </a:r>
            <a:endParaRPr lang="en-US" sz="1046" dirty="0"/>
          </a:p>
        </p:txBody>
      </p:sp>
      <p:sp>
        <p:nvSpPr>
          <p:cNvPr id="28" name="Text 25"/>
          <p:cNvSpPr/>
          <p:nvPr/>
        </p:nvSpPr>
        <p:spPr>
          <a:xfrm>
            <a:off x="5231374" y="1880592"/>
            <a:ext cx="34024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Outer cortex (avoid medulla to minimize bleeding) </a:t>
            </a:r>
            <a:endParaRPr lang="en-US" sz="1046" dirty="0"/>
          </a:p>
        </p:txBody>
      </p:sp>
      <p:sp>
        <p:nvSpPr>
          <p:cNvPr id="29" name="Text 26"/>
          <p:cNvSpPr/>
          <p:nvPr/>
        </p:nvSpPr>
        <p:spPr>
          <a:xfrm>
            <a:off x="4732734" y="2152055"/>
            <a:ext cx="4772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Depth:</a:t>
            </a:r>
            <a:endParaRPr lang="en-US" sz="1046" dirty="0"/>
          </a:p>
        </p:txBody>
      </p:sp>
      <p:sp>
        <p:nvSpPr>
          <p:cNvPr id="30" name="Text 27"/>
          <p:cNvSpPr/>
          <p:nvPr/>
        </p:nvSpPr>
        <p:spPr>
          <a:xfrm>
            <a:off x="5209942" y="2152055"/>
            <a:ext cx="151634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1.5-2 cm from capsule </a:t>
            </a:r>
            <a:endParaRPr lang="en-US" sz="1046" dirty="0"/>
          </a:p>
        </p:txBody>
      </p:sp>
      <p:sp>
        <p:nvSpPr>
          <p:cNvPr id="31" name="Text 28"/>
          <p:cNvSpPr/>
          <p:nvPr/>
        </p:nvSpPr>
        <p:spPr>
          <a:xfrm>
            <a:off x="4732734" y="2423517"/>
            <a:ext cx="124873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Contraindications:</a:t>
            </a:r>
            <a:endParaRPr lang="en-US" sz="994" dirty="0"/>
          </a:p>
        </p:txBody>
      </p:sp>
      <p:sp>
        <p:nvSpPr>
          <p:cNvPr id="32" name="Text 29"/>
          <p:cNvSpPr/>
          <p:nvPr/>
        </p:nvSpPr>
        <p:spPr>
          <a:xfrm>
            <a:off x="5981467" y="2423517"/>
            <a:ext cx="244846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Uncontrolled HTN, bleeding diathesis, </a:t>
            </a:r>
            <a:endParaRPr lang="en-US" sz="994" dirty="0"/>
          </a:p>
        </p:txBody>
      </p:sp>
      <p:sp>
        <p:nvSpPr>
          <p:cNvPr id="33" name="Text 30"/>
          <p:cNvSpPr/>
          <p:nvPr/>
        </p:nvSpPr>
        <p:spPr>
          <a:xfrm>
            <a:off x="4732734" y="2627114"/>
            <a:ext cx="258012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solitary kidney (relative), hydronephrosis </a:t>
            </a:r>
            <a:endParaRPr lang="en-US" sz="994" dirty="0"/>
          </a:p>
        </p:txBody>
      </p:sp>
      <p:sp>
        <p:nvSpPr>
          <p:cNvPr id="34" name="Text 31"/>
          <p:cNvSpPr/>
          <p:nvPr/>
        </p:nvSpPr>
        <p:spPr>
          <a:xfrm>
            <a:off x="4732734" y="3021806"/>
            <a:ext cx="391120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Transplant Anatomy</a:t>
            </a:r>
            <a:endParaRPr lang="en-US" sz="1463" dirty="0"/>
          </a:p>
        </p:txBody>
      </p:sp>
      <p:sp>
        <p:nvSpPr>
          <p:cNvPr id="35" name="Text 32"/>
          <p:cNvSpPr/>
          <p:nvPr/>
        </p:nvSpPr>
        <p:spPr>
          <a:xfrm>
            <a:off x="4732734" y="3395067"/>
            <a:ext cx="11717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Donor Selection:</a:t>
            </a:r>
            <a:endParaRPr lang="en-US" sz="1046" dirty="0"/>
          </a:p>
        </p:txBody>
      </p:sp>
      <p:sp>
        <p:nvSpPr>
          <p:cNvPr id="36" name="Text 33"/>
          <p:cNvSpPr/>
          <p:nvPr/>
        </p:nvSpPr>
        <p:spPr>
          <a:xfrm>
            <a:off x="5904477" y="3395067"/>
            <a:ext cx="25571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Left kidney preferred (longer vein: 8.5 </a:t>
            </a:r>
            <a:endParaRPr lang="en-US" sz="1046" dirty="0"/>
          </a:p>
        </p:txBody>
      </p:sp>
      <p:sp>
        <p:nvSpPr>
          <p:cNvPr id="37" name="Text 34"/>
          <p:cNvSpPr/>
          <p:nvPr/>
        </p:nvSpPr>
        <p:spPr>
          <a:xfrm>
            <a:off x="4732734" y="3609380"/>
            <a:ext cx="90142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cm vs 2.5 cm) </a:t>
            </a:r>
            <a:endParaRPr lang="en-US" sz="1046" dirty="0"/>
          </a:p>
        </p:txBody>
      </p:sp>
      <p:sp>
        <p:nvSpPr>
          <p:cNvPr id="38" name="Text 35"/>
          <p:cNvSpPr/>
          <p:nvPr/>
        </p:nvSpPr>
        <p:spPr>
          <a:xfrm>
            <a:off x="4732734" y="3880842"/>
            <a:ext cx="10167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Recipient Site:</a:t>
            </a:r>
            <a:endParaRPr lang="en-US" sz="1046" dirty="0"/>
          </a:p>
        </p:txBody>
      </p:sp>
      <p:sp>
        <p:nvSpPr>
          <p:cNvPr id="39" name="Text 36"/>
          <p:cNvSpPr/>
          <p:nvPr/>
        </p:nvSpPr>
        <p:spPr>
          <a:xfrm>
            <a:off x="5749435" y="3880842"/>
            <a:ext cx="217384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Right iliac fossa (most common) </a:t>
            </a:r>
            <a:endParaRPr lang="en-US" sz="1046" dirty="0"/>
          </a:p>
        </p:txBody>
      </p:sp>
      <p:sp>
        <p:nvSpPr>
          <p:cNvPr id="40" name="Text 37"/>
          <p:cNvSpPr/>
          <p:nvPr/>
        </p:nvSpPr>
        <p:spPr>
          <a:xfrm>
            <a:off x="4732734" y="4152305"/>
            <a:ext cx="160179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Vascular Anastomosis:</a:t>
            </a:r>
            <a:endParaRPr lang="en-US" sz="1046" dirty="0"/>
          </a:p>
        </p:txBody>
      </p:sp>
      <p:sp>
        <p:nvSpPr>
          <p:cNvPr id="41" name="Text 38"/>
          <p:cNvSpPr/>
          <p:nvPr/>
        </p:nvSpPr>
        <p:spPr>
          <a:xfrm>
            <a:off x="6334525" y="4152305"/>
            <a:ext cx="19156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Renal artery → external iliac </a:t>
            </a:r>
            <a:endParaRPr lang="en-US" sz="1046" dirty="0"/>
          </a:p>
        </p:txBody>
      </p:sp>
      <p:sp>
        <p:nvSpPr>
          <p:cNvPr id="42" name="Text 39"/>
          <p:cNvSpPr/>
          <p:nvPr/>
        </p:nvSpPr>
        <p:spPr>
          <a:xfrm>
            <a:off x="4732734" y="4366617"/>
            <a:ext cx="254775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artery; Renal vein → external iliac vein </a:t>
            </a:r>
            <a:endParaRPr lang="en-US" sz="1046" dirty="0"/>
          </a:p>
        </p:txBody>
      </p:sp>
      <p:sp>
        <p:nvSpPr>
          <p:cNvPr id="43" name="Text 40"/>
          <p:cNvSpPr/>
          <p:nvPr/>
        </p:nvSpPr>
        <p:spPr>
          <a:xfrm>
            <a:off x="4732734" y="4638080"/>
            <a:ext cx="50650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Ureter:</a:t>
            </a:r>
            <a:endParaRPr lang="en-US" sz="1046" dirty="0"/>
          </a:p>
        </p:txBody>
      </p:sp>
      <p:sp>
        <p:nvSpPr>
          <p:cNvPr id="44" name="Text 41"/>
          <p:cNvSpPr/>
          <p:nvPr/>
        </p:nvSpPr>
        <p:spPr>
          <a:xfrm>
            <a:off x="5239243" y="4638080"/>
            <a:ext cx="309310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Ureteroneocystostomy with anti-reflux tunnel </a:t>
            </a:r>
            <a:endParaRPr lang="en-US" sz="1046" dirty="0"/>
          </a:p>
        </p:txBody>
      </p:sp>
      <p:sp>
        <p:nvSpPr>
          <p:cNvPr id="45" name="Text 42"/>
          <p:cNvSpPr/>
          <p:nvPr/>
        </p:nvSpPr>
        <p:spPr>
          <a:xfrm>
            <a:off x="4732734" y="4909542"/>
            <a:ext cx="129988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Accessory Vessels:</a:t>
            </a:r>
            <a:endParaRPr lang="en-US" sz="1046" dirty="0"/>
          </a:p>
        </p:txBody>
      </p:sp>
      <p:sp>
        <p:nvSpPr>
          <p:cNvPr id="46" name="Text 43"/>
          <p:cNvSpPr/>
          <p:nvPr/>
        </p:nvSpPr>
        <p:spPr>
          <a:xfrm>
            <a:off x="6032618" y="4909542"/>
            <a:ext cx="24471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Must be preserved or reconstructed </a:t>
            </a:r>
            <a:endParaRPr lang="en-US" sz="1046" dirty="0"/>
          </a:p>
        </p:txBody>
      </p:sp>
      <p:sp>
        <p:nvSpPr>
          <p:cNvPr id="47" name="Shape 44"/>
          <p:cNvSpPr/>
          <p:nvPr/>
        </p:nvSpPr>
        <p:spPr>
          <a:xfrm>
            <a:off x="4732734" y="5257800"/>
            <a:ext cx="3911203" cy="635794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48" name="Text 45"/>
          <p:cNvSpPr/>
          <p:nvPr/>
        </p:nvSpPr>
        <p:spPr>
          <a:xfrm>
            <a:off x="4875609" y="5381030"/>
            <a:ext cx="9174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Pearl:</a:t>
            </a:r>
            <a:endParaRPr lang="en-US" sz="994" dirty="0"/>
          </a:p>
        </p:txBody>
      </p:sp>
      <p:sp>
        <p:nvSpPr>
          <p:cNvPr id="49" name="Text 46"/>
          <p:cNvSpPr/>
          <p:nvPr/>
        </p:nvSpPr>
        <p:spPr>
          <a:xfrm>
            <a:off x="5793023" y="5381030"/>
            <a:ext cx="248797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Preoperative CT angiography essential </a:t>
            </a:r>
            <a:endParaRPr lang="en-US" sz="994" dirty="0"/>
          </a:p>
        </p:txBody>
      </p:sp>
      <p:sp>
        <p:nvSpPr>
          <p:cNvPr id="50" name="Text 47"/>
          <p:cNvSpPr/>
          <p:nvPr/>
        </p:nvSpPr>
        <p:spPr>
          <a:xfrm>
            <a:off x="4875609" y="5584627"/>
            <a:ext cx="327247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for all renal procedures to identify vascular variants </a:t>
            </a:r>
            <a:endParaRPr lang="en-US" sz="994" dirty="0"/>
          </a:p>
        </p:txBody>
      </p:sp>
      <p:sp>
        <p:nvSpPr>
          <p:cNvPr id="51" name="Text 48"/>
          <p:cNvSpPr/>
          <p:nvPr/>
        </p:nvSpPr>
        <p:spPr>
          <a:xfrm>
            <a:off x="8317139" y="5900738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D3C2221C-6BBA-A83D-C924-8420233EA4DB}"/>
              </a:ext>
            </a:extLst>
          </p:cNvPr>
          <p:cNvSpPr/>
          <p:nvPr/>
        </p:nvSpPr>
        <p:spPr>
          <a:xfrm>
            <a:off x="8197243" y="4791355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722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-70424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Summary: Key Takeaways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343920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Gross Anatomy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693964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T12-L3 retroperitoneal position, right kidney lower </a:t>
            </a:r>
            <a:endParaRPr lang="en-US" sz="994" dirty="0"/>
          </a:p>
        </p:txBody>
      </p:sp>
      <p:sp>
        <p:nvSpPr>
          <p:cNvPr id="6" name="Text 3"/>
          <p:cNvSpPr/>
          <p:nvPr/>
        </p:nvSpPr>
        <p:spPr>
          <a:xfrm>
            <a:off x="500063" y="933280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Normal length 10-12 cm; &lt;9 cm suggests CKD </a:t>
            </a:r>
            <a:endParaRPr lang="en-US" sz="994" dirty="0"/>
          </a:p>
        </p:txBody>
      </p:sp>
      <p:sp>
        <p:nvSpPr>
          <p:cNvPr id="7" name="Text 4"/>
          <p:cNvSpPr/>
          <p:nvPr/>
        </p:nvSpPr>
        <p:spPr>
          <a:xfrm>
            <a:off x="500063" y="1172595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Anterior relations differ between sides </a:t>
            </a:r>
            <a:endParaRPr lang="en-US" sz="994" dirty="0"/>
          </a:p>
        </p:txBody>
      </p:sp>
      <p:sp>
        <p:nvSpPr>
          <p:cNvPr id="8" name="Text 5"/>
          <p:cNvSpPr/>
          <p:nvPr/>
        </p:nvSpPr>
        <p:spPr>
          <a:xfrm>
            <a:off x="500063" y="1533355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Internal Structure</a:t>
            </a:r>
            <a:endParaRPr lang="en-US" sz="1463" dirty="0"/>
          </a:p>
        </p:txBody>
      </p:sp>
      <p:sp>
        <p:nvSpPr>
          <p:cNvPr id="9" name="Text 6"/>
          <p:cNvSpPr/>
          <p:nvPr/>
        </p:nvSpPr>
        <p:spPr>
          <a:xfrm>
            <a:off x="500063" y="1883398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Cortex: granular, contains glomeruli and tubules </a:t>
            </a:r>
            <a:endParaRPr lang="en-US" sz="994" dirty="0"/>
          </a:p>
        </p:txBody>
      </p:sp>
      <p:sp>
        <p:nvSpPr>
          <p:cNvPr id="10" name="Text 7"/>
          <p:cNvSpPr/>
          <p:nvPr/>
        </p:nvSpPr>
        <p:spPr>
          <a:xfrm>
            <a:off x="500063" y="2122714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Medulla: 8-18 pyramids, loops of Henle 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500063" y="2362030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Collecting system: papilla → minor calyx → major calyx → pelvis → ureter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500063" y="2926386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Nephron Anatomy</a:t>
            </a:r>
            <a:endParaRPr lang="en-US" sz="1463" dirty="0"/>
          </a:p>
        </p:txBody>
      </p:sp>
      <p:sp>
        <p:nvSpPr>
          <p:cNvPr id="13" name="Text 10"/>
          <p:cNvSpPr/>
          <p:nvPr/>
        </p:nvSpPr>
        <p:spPr>
          <a:xfrm>
            <a:off x="500063" y="3276430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1-2.5 million nephrons per kidney (irreplaceable)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500063" y="3515745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Glomerular filtration barrier: 3 layers (endothelium, GBM, podocytes) 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500063" y="3958658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Proximal tubule reabsorbs 65% of filtrate 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500063" y="4197973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Loop of Henle creates medullary osmotic gradient </a:t>
            </a:r>
            <a:endParaRPr lang="en-US" sz="994" dirty="0"/>
          </a:p>
        </p:txBody>
      </p:sp>
      <p:sp>
        <p:nvSpPr>
          <p:cNvPr id="17" name="Text 14"/>
          <p:cNvSpPr/>
          <p:nvPr/>
        </p:nvSpPr>
        <p:spPr>
          <a:xfrm>
            <a:off x="4714875" y="343920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Vascular Supply</a:t>
            </a:r>
            <a:endParaRPr lang="en-US" sz="1463" dirty="0"/>
          </a:p>
        </p:txBody>
      </p:sp>
      <p:sp>
        <p:nvSpPr>
          <p:cNvPr id="18" name="Text 15"/>
          <p:cNvSpPr/>
          <p:nvPr/>
        </p:nvSpPr>
        <p:spPr>
          <a:xfrm>
            <a:off x="4714875" y="693964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Arterial: end-artery system (no collaterals) → infarction risk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4714875" y="933280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Brödel's line: posterolateral avascular plane (surgical landmark) 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4714875" y="1376192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Venous: free anastomoses (safe to ligate branches)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4714875" y="1615508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renal vein 8.5 cm (right 2.5 cm) → transplant preference 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4714875" y="1976267"/>
            <a:ext cx="392906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Correlations</a:t>
            </a:r>
            <a:endParaRPr lang="en-US" sz="1463" dirty="0"/>
          </a:p>
        </p:txBody>
      </p:sp>
      <p:sp>
        <p:nvSpPr>
          <p:cNvPr id="23" name="Text 20"/>
          <p:cNvSpPr/>
          <p:nvPr/>
        </p:nvSpPr>
        <p:spPr>
          <a:xfrm>
            <a:off x="4714875" y="2326311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Accessory renal arteries in 25-30% (must preserve) 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4714875" y="2565627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Renal artery stenosis → renovascular hypertension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4714875" y="2804942"/>
            <a:ext cx="392906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Nutcracker syndrome: LRV compression (hematuria, varicocele) 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4714875" y="3247855"/>
            <a:ext cx="392906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Preoperative CT angiography essential for surgical planning </a:t>
            </a:r>
            <a:endParaRPr lang="en-US" sz="994" dirty="0"/>
          </a:p>
        </p:txBody>
      </p:sp>
      <p:sp>
        <p:nvSpPr>
          <p:cNvPr id="27" name="Shape 24"/>
          <p:cNvSpPr/>
          <p:nvPr/>
        </p:nvSpPr>
        <p:spPr>
          <a:xfrm>
            <a:off x="4714875" y="3630045"/>
            <a:ext cx="3929063" cy="1800225"/>
          </a:xfrm>
          <a:prstGeom prst="rect">
            <a:avLst/>
          </a:prstGeom>
          <a:solidFill>
            <a:srgbClr val="0694A2">
              <a:alpha val="25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4872038" y="3787208"/>
            <a:ext cx="3614738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Takeaway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4872038" y="4130108"/>
            <a:ext cx="361473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Comprehensive understanding of renal anatomy integrates gross structure, microscopic organization, vascular supply, and clinical variants to form the foundation for safe procedural interventions and accurate diagnosis in nephrology practice. </a:t>
            </a:r>
            <a:endParaRPr lang="en-US" sz="1046" dirty="0"/>
          </a:p>
        </p:txBody>
      </p:sp>
      <p:sp>
        <p:nvSpPr>
          <p:cNvPr id="30" name="Text 27"/>
          <p:cNvSpPr/>
          <p:nvPr/>
        </p:nvSpPr>
        <p:spPr>
          <a:xfrm>
            <a:off x="8317139" y="5437414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31" name="Text 7">
            <a:extLst>
              <a:ext uri="{FF2B5EF4-FFF2-40B4-BE49-F238E27FC236}">
                <a16:creationId xmlns:a16="http://schemas.microsoft.com/office/drawing/2014/main" id="{AE29D6AD-5834-684B-BF4F-6B738A092408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293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321469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Assessment: Review Questions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964406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1. What is the normal vertebral level range for kidney position? </a:t>
            </a:r>
            <a:endParaRPr lang="en-US" sz="1238" dirty="0"/>
          </a:p>
        </p:txBody>
      </p:sp>
      <p:sp>
        <p:nvSpPr>
          <p:cNvPr id="5" name="Text 2"/>
          <p:cNvSpPr/>
          <p:nvPr/>
        </p:nvSpPr>
        <p:spPr>
          <a:xfrm>
            <a:off x="500063" y="1501973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6" name="Text 3"/>
          <p:cNvSpPr/>
          <p:nvPr/>
        </p:nvSpPr>
        <p:spPr>
          <a:xfrm>
            <a:off x="1047062" y="1501973"/>
            <a:ext cx="317598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T12 to L3, with the right kidney positioned 1-2 cm </a:t>
            </a:r>
            <a:endParaRPr lang="en-US" sz="994" dirty="0"/>
          </a:p>
        </p:txBody>
      </p:sp>
      <p:sp>
        <p:nvSpPr>
          <p:cNvPr id="7" name="Text 4"/>
          <p:cNvSpPr/>
          <p:nvPr/>
        </p:nvSpPr>
        <p:spPr>
          <a:xfrm>
            <a:off x="500063" y="1705570"/>
            <a:ext cx="284954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lower than the left due to liver displacement. </a:t>
            </a:r>
            <a:endParaRPr lang="en-US" sz="994" dirty="0"/>
          </a:p>
        </p:txBody>
      </p:sp>
      <p:sp>
        <p:nvSpPr>
          <p:cNvPr id="8" name="Text 5"/>
          <p:cNvSpPr/>
          <p:nvPr/>
        </p:nvSpPr>
        <p:spPr>
          <a:xfrm>
            <a:off x="500063" y="2071688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2. What is Brödel's avascular line and why is it clinically important? </a:t>
            </a:r>
            <a:endParaRPr lang="en-US" sz="1238" dirty="0"/>
          </a:p>
        </p:txBody>
      </p:sp>
      <p:sp>
        <p:nvSpPr>
          <p:cNvPr id="9" name="Text 6"/>
          <p:cNvSpPr/>
          <p:nvPr/>
        </p:nvSpPr>
        <p:spPr>
          <a:xfrm>
            <a:off x="500063" y="2609255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10" name="Text 7"/>
          <p:cNvSpPr/>
          <p:nvPr/>
        </p:nvSpPr>
        <p:spPr>
          <a:xfrm>
            <a:off x="1047062" y="2609255"/>
            <a:ext cx="327644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relatively avascular posterolateral plane between 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500063" y="2812852"/>
            <a:ext cx="381325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(75%) and posterior (25%) vascular territories. Used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500063" y="3016448"/>
            <a:ext cx="32566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 surgical landmark for pyelolithotomy and partial 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500063" y="3220045"/>
            <a:ext cx="226401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nephrectomy to minimize bleeding.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500063" y="3586163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3. Why is the left kidney preferred for transplantation? </a:t>
            </a:r>
            <a:endParaRPr lang="en-US" sz="1238" dirty="0"/>
          </a:p>
        </p:txBody>
      </p:sp>
      <p:sp>
        <p:nvSpPr>
          <p:cNvPr id="15" name="Text 12"/>
          <p:cNvSpPr/>
          <p:nvPr/>
        </p:nvSpPr>
        <p:spPr>
          <a:xfrm>
            <a:off x="500063" y="4123730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1047062" y="4123730"/>
            <a:ext cx="309494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left renal vein is significantly longer (8.5 cm) </a:t>
            </a:r>
            <a:endParaRPr lang="en-US" sz="994" dirty="0"/>
          </a:p>
        </p:txBody>
      </p:sp>
      <p:sp>
        <p:nvSpPr>
          <p:cNvPr id="17" name="Text 14"/>
          <p:cNvSpPr/>
          <p:nvPr/>
        </p:nvSpPr>
        <p:spPr>
          <a:xfrm>
            <a:off x="500063" y="4327327"/>
            <a:ext cx="366027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compared to the right (2.5 cm), facilitating easier vascular 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500063" y="4530923"/>
            <a:ext cx="271043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anastomosis to the recipient's iliac vessels.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4714875" y="964406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4. Describe the anatomy and clinical presentation of nutcracker syndrome. </a:t>
            </a:r>
            <a:endParaRPr lang="en-US" sz="1238" dirty="0"/>
          </a:p>
        </p:txBody>
      </p:sp>
      <p:sp>
        <p:nvSpPr>
          <p:cNvPr id="20" name="Text 17"/>
          <p:cNvSpPr/>
          <p:nvPr/>
        </p:nvSpPr>
        <p:spPr>
          <a:xfrm>
            <a:off x="4714875" y="1501973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5261874" y="1501973"/>
            <a:ext cx="301854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Compression of the left renal vein between the 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4714875" y="1705570"/>
            <a:ext cx="347459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aorta and superior mesenteric artery (anterior type) or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4714875" y="1909167"/>
            <a:ext cx="373032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between aorta and vertebra (posterior type). Presents with 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4714875" y="2112764"/>
            <a:ext cx="367752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left flank pain, hematuria, orthostatic proteinuria, and left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4714875" y="2316361"/>
            <a:ext cx="124223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varicocele in males. 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4714875" y="2682478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5. What is the fundamental difference between renal arterial and venous systems? </a:t>
            </a:r>
            <a:endParaRPr lang="en-US" sz="1238" dirty="0"/>
          </a:p>
        </p:txBody>
      </p:sp>
      <p:sp>
        <p:nvSpPr>
          <p:cNvPr id="27" name="Text 24"/>
          <p:cNvSpPr/>
          <p:nvPr/>
        </p:nvSpPr>
        <p:spPr>
          <a:xfrm>
            <a:off x="4714875" y="3220045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28" name="Text 25"/>
          <p:cNvSpPr/>
          <p:nvPr/>
        </p:nvSpPr>
        <p:spPr>
          <a:xfrm>
            <a:off x="5261874" y="3220045"/>
            <a:ext cx="302763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Arterial system is an end-artery system with no </a:t>
            </a:r>
            <a:endParaRPr lang="en-US" sz="994" dirty="0"/>
          </a:p>
        </p:txBody>
      </p:sp>
      <p:sp>
        <p:nvSpPr>
          <p:cNvPr id="29" name="Text 26"/>
          <p:cNvSpPr/>
          <p:nvPr/>
        </p:nvSpPr>
        <p:spPr>
          <a:xfrm>
            <a:off x="4714875" y="3423642"/>
            <a:ext cx="386672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collaterals (occlusion causes infarction), while venous system </a:t>
            </a:r>
            <a:endParaRPr lang="en-US" sz="994" dirty="0"/>
          </a:p>
        </p:txBody>
      </p:sp>
      <p:sp>
        <p:nvSpPr>
          <p:cNvPr id="30" name="Text 27"/>
          <p:cNvSpPr/>
          <p:nvPr/>
        </p:nvSpPr>
        <p:spPr>
          <a:xfrm>
            <a:off x="4714875" y="3627239"/>
            <a:ext cx="355577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has extensive free anastomoses (branches can be safely </a:t>
            </a:r>
            <a:endParaRPr lang="en-US" sz="994" dirty="0"/>
          </a:p>
        </p:txBody>
      </p:sp>
      <p:sp>
        <p:nvSpPr>
          <p:cNvPr id="31" name="Text 28"/>
          <p:cNvSpPr/>
          <p:nvPr/>
        </p:nvSpPr>
        <p:spPr>
          <a:xfrm>
            <a:off x="4714875" y="3830836"/>
            <a:ext cx="246367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ligated without parenchymal damage). </a:t>
            </a:r>
            <a:endParaRPr lang="en-US" sz="994" dirty="0"/>
          </a:p>
        </p:txBody>
      </p:sp>
      <p:sp>
        <p:nvSpPr>
          <p:cNvPr id="32" name="Text 29"/>
          <p:cNvSpPr/>
          <p:nvPr/>
        </p:nvSpPr>
        <p:spPr>
          <a:xfrm>
            <a:off x="4714875" y="4196953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6. Why are 93% of varicoceles left-sided? </a:t>
            </a:r>
            <a:endParaRPr lang="en-US" sz="1238" dirty="0"/>
          </a:p>
        </p:txBody>
      </p:sp>
      <p:sp>
        <p:nvSpPr>
          <p:cNvPr id="33" name="Text 30"/>
          <p:cNvSpPr/>
          <p:nvPr/>
        </p:nvSpPr>
        <p:spPr>
          <a:xfrm>
            <a:off x="4714875" y="4498777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34" name="Text 31"/>
          <p:cNvSpPr/>
          <p:nvPr/>
        </p:nvSpPr>
        <p:spPr>
          <a:xfrm>
            <a:off x="5261874" y="4498777"/>
            <a:ext cx="323366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left gonadal vein drains into the left renal vein </a:t>
            </a:r>
            <a:endParaRPr lang="en-US" sz="994" dirty="0"/>
          </a:p>
        </p:txBody>
      </p:sp>
      <p:sp>
        <p:nvSpPr>
          <p:cNvPr id="35" name="Text 32"/>
          <p:cNvSpPr/>
          <p:nvPr/>
        </p:nvSpPr>
        <p:spPr>
          <a:xfrm>
            <a:off x="4714875" y="4702373"/>
            <a:ext cx="343550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 a 90-degree angle (higher pressure), while the right </a:t>
            </a:r>
            <a:endParaRPr lang="en-US" sz="994" dirty="0"/>
          </a:p>
        </p:txBody>
      </p:sp>
      <p:sp>
        <p:nvSpPr>
          <p:cNvPr id="36" name="Text 33"/>
          <p:cNvSpPr/>
          <p:nvPr/>
        </p:nvSpPr>
        <p:spPr>
          <a:xfrm>
            <a:off x="4714875" y="4905970"/>
            <a:ext cx="366354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gonadal vein drains directly into the IVC at an acute angle </a:t>
            </a:r>
            <a:endParaRPr lang="en-US" sz="994" dirty="0"/>
          </a:p>
        </p:txBody>
      </p:sp>
      <p:sp>
        <p:nvSpPr>
          <p:cNvPr id="37" name="Text 34"/>
          <p:cNvSpPr/>
          <p:nvPr/>
        </p:nvSpPr>
        <p:spPr>
          <a:xfrm>
            <a:off x="4714875" y="5109567"/>
            <a:ext cx="386917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(lower pressure). This anatomical difference explains the left-</a:t>
            </a:r>
            <a:endParaRPr lang="en-US" sz="994" dirty="0"/>
          </a:p>
        </p:txBody>
      </p:sp>
      <p:sp>
        <p:nvSpPr>
          <p:cNvPr id="38" name="Text 35"/>
          <p:cNvSpPr/>
          <p:nvPr/>
        </p:nvSpPr>
        <p:spPr>
          <a:xfrm>
            <a:off x="4714875" y="5313164"/>
            <a:ext cx="134171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sided predominance. </a:t>
            </a:r>
            <a:endParaRPr lang="en-US" sz="994" dirty="0"/>
          </a:p>
        </p:txBody>
      </p:sp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id="{968ACE6F-25FB-6345-8403-51CBAF7D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-104496"/>
            <a:ext cx="9144000" cy="5829300"/>
          </a:xfrm>
          <a:prstGeom prst="rect">
            <a:avLst/>
          </a:prstGeom>
        </p:spPr>
      </p:pic>
      <p:sp>
        <p:nvSpPr>
          <p:cNvPr id="41" name="Text 0">
            <a:extLst>
              <a:ext uri="{FF2B5EF4-FFF2-40B4-BE49-F238E27FC236}">
                <a16:creationId xmlns:a16="http://schemas.microsoft.com/office/drawing/2014/main" id="{1E952F33-0628-03FA-655E-D2AA1BE71D12}"/>
              </a:ext>
            </a:extLst>
          </p:cNvPr>
          <p:cNvSpPr/>
          <p:nvPr/>
        </p:nvSpPr>
        <p:spPr>
          <a:xfrm>
            <a:off x="532720" y="223504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Assessment: Review Questions </a:t>
            </a:r>
            <a:endParaRPr lang="en-US" sz="2250" dirty="0"/>
          </a:p>
        </p:txBody>
      </p:sp>
      <p:sp>
        <p:nvSpPr>
          <p:cNvPr id="42" name="Text 1">
            <a:extLst>
              <a:ext uri="{FF2B5EF4-FFF2-40B4-BE49-F238E27FC236}">
                <a16:creationId xmlns:a16="http://schemas.microsoft.com/office/drawing/2014/main" id="{513FC3AF-9438-5FE5-BAB0-BBD23650BD1F}"/>
              </a:ext>
            </a:extLst>
          </p:cNvPr>
          <p:cNvSpPr/>
          <p:nvPr/>
        </p:nvSpPr>
        <p:spPr>
          <a:xfrm>
            <a:off x="532720" y="657445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1. What is the normal vertebral level range for kidney position? </a:t>
            </a:r>
            <a:endParaRPr lang="en-US" sz="1238" dirty="0"/>
          </a:p>
        </p:txBody>
      </p:sp>
      <p:sp>
        <p:nvSpPr>
          <p:cNvPr id="43" name="Text 2">
            <a:extLst>
              <a:ext uri="{FF2B5EF4-FFF2-40B4-BE49-F238E27FC236}">
                <a16:creationId xmlns:a16="http://schemas.microsoft.com/office/drawing/2014/main" id="{7010CD21-1FD6-2143-3187-5A04161DA8E6}"/>
              </a:ext>
            </a:extLst>
          </p:cNvPr>
          <p:cNvSpPr/>
          <p:nvPr/>
        </p:nvSpPr>
        <p:spPr>
          <a:xfrm>
            <a:off x="532720" y="1195012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C9E1E1C7-D705-03B8-925D-C6CFF33AED1E}"/>
              </a:ext>
            </a:extLst>
          </p:cNvPr>
          <p:cNvSpPr/>
          <p:nvPr/>
        </p:nvSpPr>
        <p:spPr>
          <a:xfrm>
            <a:off x="1079719" y="1195012"/>
            <a:ext cx="317598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T12 to L3, with the right kidney positioned 1-2 cm </a:t>
            </a:r>
            <a:endParaRPr lang="en-US" sz="994" dirty="0"/>
          </a:p>
        </p:txBody>
      </p:sp>
      <p:sp>
        <p:nvSpPr>
          <p:cNvPr id="45" name="Text 4">
            <a:extLst>
              <a:ext uri="{FF2B5EF4-FFF2-40B4-BE49-F238E27FC236}">
                <a16:creationId xmlns:a16="http://schemas.microsoft.com/office/drawing/2014/main" id="{7413EAEA-5197-942A-8B44-E275CB2A5246}"/>
              </a:ext>
            </a:extLst>
          </p:cNvPr>
          <p:cNvSpPr/>
          <p:nvPr/>
        </p:nvSpPr>
        <p:spPr>
          <a:xfrm>
            <a:off x="532720" y="1398609"/>
            <a:ext cx="284954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lower than the left due to liver displacement. </a:t>
            </a:r>
            <a:endParaRPr lang="en-US" sz="994" dirty="0"/>
          </a:p>
        </p:txBody>
      </p:sp>
      <p:sp>
        <p:nvSpPr>
          <p:cNvPr id="46" name="Text 5">
            <a:extLst>
              <a:ext uri="{FF2B5EF4-FFF2-40B4-BE49-F238E27FC236}">
                <a16:creationId xmlns:a16="http://schemas.microsoft.com/office/drawing/2014/main" id="{161689FE-4F09-A0AB-D850-D2F463042BCA}"/>
              </a:ext>
            </a:extLst>
          </p:cNvPr>
          <p:cNvSpPr/>
          <p:nvPr/>
        </p:nvSpPr>
        <p:spPr>
          <a:xfrm>
            <a:off x="532720" y="1660231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2. What is Brödel's avascular line and why is it clinically important? </a:t>
            </a:r>
            <a:endParaRPr lang="en-US" sz="1238" dirty="0"/>
          </a:p>
        </p:txBody>
      </p:sp>
      <p:sp>
        <p:nvSpPr>
          <p:cNvPr id="47" name="Text 6">
            <a:extLst>
              <a:ext uri="{FF2B5EF4-FFF2-40B4-BE49-F238E27FC236}">
                <a16:creationId xmlns:a16="http://schemas.microsoft.com/office/drawing/2014/main" id="{A4EB1207-5EB6-17D8-698D-2B0DD10D4376}"/>
              </a:ext>
            </a:extLst>
          </p:cNvPr>
          <p:cNvSpPr/>
          <p:nvPr/>
        </p:nvSpPr>
        <p:spPr>
          <a:xfrm>
            <a:off x="532720" y="2197798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48" name="Text 7">
            <a:extLst>
              <a:ext uri="{FF2B5EF4-FFF2-40B4-BE49-F238E27FC236}">
                <a16:creationId xmlns:a16="http://schemas.microsoft.com/office/drawing/2014/main" id="{D35BA267-46F0-B3DF-8C70-F12550911D47}"/>
              </a:ext>
            </a:extLst>
          </p:cNvPr>
          <p:cNvSpPr/>
          <p:nvPr/>
        </p:nvSpPr>
        <p:spPr>
          <a:xfrm>
            <a:off x="1079719" y="2197798"/>
            <a:ext cx="327644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relatively avascular posterolateral plane between </a:t>
            </a:r>
            <a:endParaRPr lang="en-US" sz="994" dirty="0"/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FA3A8814-9267-3026-4375-5FD713111EBB}"/>
              </a:ext>
            </a:extLst>
          </p:cNvPr>
          <p:cNvSpPr/>
          <p:nvPr/>
        </p:nvSpPr>
        <p:spPr>
          <a:xfrm>
            <a:off x="532720" y="2401395"/>
            <a:ext cx="381325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(75%) and posterior (25%) vascular territories. Used </a:t>
            </a:r>
            <a:endParaRPr lang="en-US" sz="994" dirty="0"/>
          </a:p>
        </p:txBody>
      </p:sp>
      <p:sp>
        <p:nvSpPr>
          <p:cNvPr id="50" name="Text 9">
            <a:extLst>
              <a:ext uri="{FF2B5EF4-FFF2-40B4-BE49-F238E27FC236}">
                <a16:creationId xmlns:a16="http://schemas.microsoft.com/office/drawing/2014/main" id="{B2F0EBED-9AA9-1819-2375-A733C3729131}"/>
              </a:ext>
            </a:extLst>
          </p:cNvPr>
          <p:cNvSpPr/>
          <p:nvPr/>
        </p:nvSpPr>
        <p:spPr>
          <a:xfrm>
            <a:off x="532720" y="2604991"/>
            <a:ext cx="32566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 surgical landmark for pyelolithotomy and partial </a:t>
            </a:r>
            <a:endParaRPr lang="en-US" sz="994" dirty="0"/>
          </a:p>
        </p:txBody>
      </p:sp>
      <p:sp>
        <p:nvSpPr>
          <p:cNvPr id="51" name="Text 10">
            <a:extLst>
              <a:ext uri="{FF2B5EF4-FFF2-40B4-BE49-F238E27FC236}">
                <a16:creationId xmlns:a16="http://schemas.microsoft.com/office/drawing/2014/main" id="{BEF52D32-383B-0502-B9E6-B6C7BFB26D85}"/>
              </a:ext>
            </a:extLst>
          </p:cNvPr>
          <p:cNvSpPr/>
          <p:nvPr/>
        </p:nvSpPr>
        <p:spPr>
          <a:xfrm>
            <a:off x="532720" y="2808588"/>
            <a:ext cx="226401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nephrectomy to minimize bleeding. </a:t>
            </a:r>
            <a:endParaRPr lang="en-US" sz="994" dirty="0"/>
          </a:p>
        </p:txBody>
      </p:sp>
      <p:sp>
        <p:nvSpPr>
          <p:cNvPr id="52" name="Text 11">
            <a:extLst>
              <a:ext uri="{FF2B5EF4-FFF2-40B4-BE49-F238E27FC236}">
                <a16:creationId xmlns:a16="http://schemas.microsoft.com/office/drawing/2014/main" id="{E949B8A3-E3C2-4C51-A07D-16687BC53F13}"/>
              </a:ext>
            </a:extLst>
          </p:cNvPr>
          <p:cNvSpPr/>
          <p:nvPr/>
        </p:nvSpPr>
        <p:spPr>
          <a:xfrm>
            <a:off x="532720" y="3174706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3. Why is the left kidney preferred for transplantation? </a:t>
            </a:r>
            <a:endParaRPr lang="en-US" sz="1238" dirty="0"/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76D597EB-511B-938C-4B10-4122B642C3F5}"/>
              </a:ext>
            </a:extLst>
          </p:cNvPr>
          <p:cNvSpPr/>
          <p:nvPr/>
        </p:nvSpPr>
        <p:spPr>
          <a:xfrm>
            <a:off x="532720" y="3712273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54" name="Text 13">
            <a:extLst>
              <a:ext uri="{FF2B5EF4-FFF2-40B4-BE49-F238E27FC236}">
                <a16:creationId xmlns:a16="http://schemas.microsoft.com/office/drawing/2014/main" id="{20B2D600-7D99-ADB6-00F2-206E6F05F3D6}"/>
              </a:ext>
            </a:extLst>
          </p:cNvPr>
          <p:cNvSpPr/>
          <p:nvPr/>
        </p:nvSpPr>
        <p:spPr>
          <a:xfrm>
            <a:off x="1079719" y="3712273"/>
            <a:ext cx="309494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left renal vein is significantly longer (8.5 cm) </a:t>
            </a:r>
            <a:endParaRPr lang="en-US" sz="994" dirty="0"/>
          </a:p>
        </p:txBody>
      </p:sp>
      <p:sp>
        <p:nvSpPr>
          <p:cNvPr id="55" name="Text 14">
            <a:extLst>
              <a:ext uri="{FF2B5EF4-FFF2-40B4-BE49-F238E27FC236}">
                <a16:creationId xmlns:a16="http://schemas.microsoft.com/office/drawing/2014/main" id="{AE2B9FD7-C805-7286-1EC8-66A2003E2174}"/>
              </a:ext>
            </a:extLst>
          </p:cNvPr>
          <p:cNvSpPr/>
          <p:nvPr/>
        </p:nvSpPr>
        <p:spPr>
          <a:xfrm>
            <a:off x="532720" y="3915870"/>
            <a:ext cx="366027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compared to the right (2.5 cm), facilitating easier vascular </a:t>
            </a:r>
            <a:endParaRPr lang="en-US" sz="994" dirty="0"/>
          </a:p>
        </p:txBody>
      </p:sp>
      <p:sp>
        <p:nvSpPr>
          <p:cNvPr id="56" name="Text 15">
            <a:extLst>
              <a:ext uri="{FF2B5EF4-FFF2-40B4-BE49-F238E27FC236}">
                <a16:creationId xmlns:a16="http://schemas.microsoft.com/office/drawing/2014/main" id="{E04C2EBC-453F-F6C7-E240-01EB1F6452FC}"/>
              </a:ext>
            </a:extLst>
          </p:cNvPr>
          <p:cNvSpPr/>
          <p:nvPr/>
        </p:nvSpPr>
        <p:spPr>
          <a:xfrm>
            <a:off x="532720" y="4119466"/>
            <a:ext cx="271043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anastomosis to the recipient's iliac vessels. </a:t>
            </a:r>
            <a:endParaRPr lang="en-US" sz="994" dirty="0"/>
          </a:p>
        </p:txBody>
      </p:sp>
      <p:sp>
        <p:nvSpPr>
          <p:cNvPr id="57" name="Text 16">
            <a:extLst>
              <a:ext uri="{FF2B5EF4-FFF2-40B4-BE49-F238E27FC236}">
                <a16:creationId xmlns:a16="http://schemas.microsoft.com/office/drawing/2014/main" id="{C2DD22E7-114C-CA2D-74D8-52156E8380F0}"/>
              </a:ext>
            </a:extLst>
          </p:cNvPr>
          <p:cNvSpPr/>
          <p:nvPr/>
        </p:nvSpPr>
        <p:spPr>
          <a:xfrm>
            <a:off x="4747532" y="657445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4. Describe the anatomy and clinical presentation of nutcracker syndrome. </a:t>
            </a:r>
            <a:endParaRPr lang="en-US" sz="1238" dirty="0"/>
          </a:p>
        </p:txBody>
      </p:sp>
      <p:sp>
        <p:nvSpPr>
          <p:cNvPr id="58" name="Text 17">
            <a:extLst>
              <a:ext uri="{FF2B5EF4-FFF2-40B4-BE49-F238E27FC236}">
                <a16:creationId xmlns:a16="http://schemas.microsoft.com/office/drawing/2014/main" id="{28067A1C-3B8E-213A-7D25-D15BC68F740C}"/>
              </a:ext>
            </a:extLst>
          </p:cNvPr>
          <p:cNvSpPr/>
          <p:nvPr/>
        </p:nvSpPr>
        <p:spPr>
          <a:xfrm>
            <a:off x="4747532" y="1195012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59" name="Text 18">
            <a:extLst>
              <a:ext uri="{FF2B5EF4-FFF2-40B4-BE49-F238E27FC236}">
                <a16:creationId xmlns:a16="http://schemas.microsoft.com/office/drawing/2014/main" id="{063B80CE-1E25-6183-50BC-C130BE5D25E8}"/>
              </a:ext>
            </a:extLst>
          </p:cNvPr>
          <p:cNvSpPr/>
          <p:nvPr/>
        </p:nvSpPr>
        <p:spPr>
          <a:xfrm>
            <a:off x="5294531" y="1195012"/>
            <a:ext cx="301854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Compression of the left renal vein between the </a:t>
            </a:r>
            <a:endParaRPr lang="en-US" sz="994" dirty="0"/>
          </a:p>
        </p:txBody>
      </p:sp>
      <p:sp>
        <p:nvSpPr>
          <p:cNvPr id="60" name="Text 19">
            <a:extLst>
              <a:ext uri="{FF2B5EF4-FFF2-40B4-BE49-F238E27FC236}">
                <a16:creationId xmlns:a16="http://schemas.microsoft.com/office/drawing/2014/main" id="{2E8A823E-5D52-2545-4923-4A733A56FFA7}"/>
              </a:ext>
            </a:extLst>
          </p:cNvPr>
          <p:cNvSpPr/>
          <p:nvPr/>
        </p:nvSpPr>
        <p:spPr>
          <a:xfrm>
            <a:off x="4747532" y="1398609"/>
            <a:ext cx="347459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aorta and superior mesenteric artery (anterior type) or </a:t>
            </a:r>
            <a:endParaRPr lang="en-US" sz="994" dirty="0"/>
          </a:p>
        </p:txBody>
      </p:sp>
      <p:sp>
        <p:nvSpPr>
          <p:cNvPr id="61" name="Text 20">
            <a:extLst>
              <a:ext uri="{FF2B5EF4-FFF2-40B4-BE49-F238E27FC236}">
                <a16:creationId xmlns:a16="http://schemas.microsoft.com/office/drawing/2014/main" id="{AC9092B7-F140-9785-D754-D6CDEFE92417}"/>
              </a:ext>
            </a:extLst>
          </p:cNvPr>
          <p:cNvSpPr/>
          <p:nvPr/>
        </p:nvSpPr>
        <p:spPr>
          <a:xfrm>
            <a:off x="4747532" y="1602206"/>
            <a:ext cx="373032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between aorta and vertebra (posterior type). Presents with </a:t>
            </a:r>
            <a:endParaRPr lang="en-US" sz="994" dirty="0"/>
          </a:p>
        </p:txBody>
      </p:sp>
      <p:sp>
        <p:nvSpPr>
          <p:cNvPr id="62" name="Text 21">
            <a:extLst>
              <a:ext uri="{FF2B5EF4-FFF2-40B4-BE49-F238E27FC236}">
                <a16:creationId xmlns:a16="http://schemas.microsoft.com/office/drawing/2014/main" id="{CAF05085-6FE5-0C9A-D046-E176616EB042}"/>
              </a:ext>
            </a:extLst>
          </p:cNvPr>
          <p:cNvSpPr/>
          <p:nvPr/>
        </p:nvSpPr>
        <p:spPr>
          <a:xfrm>
            <a:off x="4747532" y="1805803"/>
            <a:ext cx="367752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left flank pain, hematuria, orthostatic proteinuria, and left </a:t>
            </a:r>
            <a:endParaRPr lang="en-US" sz="994" dirty="0"/>
          </a:p>
        </p:txBody>
      </p:sp>
      <p:sp>
        <p:nvSpPr>
          <p:cNvPr id="63" name="Text 22">
            <a:extLst>
              <a:ext uri="{FF2B5EF4-FFF2-40B4-BE49-F238E27FC236}">
                <a16:creationId xmlns:a16="http://schemas.microsoft.com/office/drawing/2014/main" id="{EF47C636-6FD1-4B74-9928-1CECB86D356B}"/>
              </a:ext>
            </a:extLst>
          </p:cNvPr>
          <p:cNvSpPr/>
          <p:nvPr/>
        </p:nvSpPr>
        <p:spPr>
          <a:xfrm>
            <a:off x="4747532" y="2009400"/>
            <a:ext cx="124223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varicocele in males. </a:t>
            </a:r>
            <a:endParaRPr lang="en-US" sz="994" dirty="0"/>
          </a:p>
        </p:txBody>
      </p:sp>
      <p:sp>
        <p:nvSpPr>
          <p:cNvPr id="64" name="Text 23">
            <a:extLst>
              <a:ext uri="{FF2B5EF4-FFF2-40B4-BE49-F238E27FC236}">
                <a16:creationId xmlns:a16="http://schemas.microsoft.com/office/drawing/2014/main" id="{7AE7CC18-4957-A6CF-365A-A9FFB1FEE762}"/>
              </a:ext>
            </a:extLst>
          </p:cNvPr>
          <p:cNvSpPr/>
          <p:nvPr/>
        </p:nvSpPr>
        <p:spPr>
          <a:xfrm>
            <a:off x="4747532" y="2271021"/>
            <a:ext cx="392906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5. What is the fundamental difference between renal arterial and venous systems? </a:t>
            </a:r>
            <a:endParaRPr lang="en-US" sz="1238" dirty="0"/>
          </a:p>
        </p:txBody>
      </p:sp>
      <p:sp>
        <p:nvSpPr>
          <p:cNvPr id="65" name="Text 24">
            <a:extLst>
              <a:ext uri="{FF2B5EF4-FFF2-40B4-BE49-F238E27FC236}">
                <a16:creationId xmlns:a16="http://schemas.microsoft.com/office/drawing/2014/main" id="{F78E97CE-2CAC-4DCE-124D-973CA65D5649}"/>
              </a:ext>
            </a:extLst>
          </p:cNvPr>
          <p:cNvSpPr/>
          <p:nvPr/>
        </p:nvSpPr>
        <p:spPr>
          <a:xfrm>
            <a:off x="4747532" y="2808588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66" name="Text 25">
            <a:extLst>
              <a:ext uri="{FF2B5EF4-FFF2-40B4-BE49-F238E27FC236}">
                <a16:creationId xmlns:a16="http://schemas.microsoft.com/office/drawing/2014/main" id="{D38EEB3D-112A-6156-4843-8D861BE6967C}"/>
              </a:ext>
            </a:extLst>
          </p:cNvPr>
          <p:cNvSpPr/>
          <p:nvPr/>
        </p:nvSpPr>
        <p:spPr>
          <a:xfrm>
            <a:off x="5294531" y="2808588"/>
            <a:ext cx="302763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Arterial system is an end-artery system with no </a:t>
            </a:r>
            <a:endParaRPr lang="en-US" sz="994" dirty="0"/>
          </a:p>
        </p:txBody>
      </p:sp>
      <p:sp>
        <p:nvSpPr>
          <p:cNvPr id="67" name="Text 26">
            <a:extLst>
              <a:ext uri="{FF2B5EF4-FFF2-40B4-BE49-F238E27FC236}">
                <a16:creationId xmlns:a16="http://schemas.microsoft.com/office/drawing/2014/main" id="{7F79DA04-B66A-F337-EC10-D03C9C7C78A7}"/>
              </a:ext>
            </a:extLst>
          </p:cNvPr>
          <p:cNvSpPr/>
          <p:nvPr/>
        </p:nvSpPr>
        <p:spPr>
          <a:xfrm>
            <a:off x="4747532" y="3012185"/>
            <a:ext cx="386672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collaterals (occlusion causes infarction), while venous system </a:t>
            </a:r>
            <a:endParaRPr lang="en-US" sz="994" dirty="0"/>
          </a:p>
        </p:txBody>
      </p:sp>
      <p:sp>
        <p:nvSpPr>
          <p:cNvPr id="68" name="Text 27">
            <a:extLst>
              <a:ext uri="{FF2B5EF4-FFF2-40B4-BE49-F238E27FC236}">
                <a16:creationId xmlns:a16="http://schemas.microsoft.com/office/drawing/2014/main" id="{349F9F4F-DE35-644A-6A67-7B19846F8B3A}"/>
              </a:ext>
            </a:extLst>
          </p:cNvPr>
          <p:cNvSpPr/>
          <p:nvPr/>
        </p:nvSpPr>
        <p:spPr>
          <a:xfrm>
            <a:off x="4747532" y="3215782"/>
            <a:ext cx="355577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has extensive free anastomoses (branches can be safely </a:t>
            </a:r>
            <a:endParaRPr lang="en-US" sz="994" dirty="0"/>
          </a:p>
        </p:txBody>
      </p:sp>
      <p:sp>
        <p:nvSpPr>
          <p:cNvPr id="69" name="Text 28">
            <a:extLst>
              <a:ext uri="{FF2B5EF4-FFF2-40B4-BE49-F238E27FC236}">
                <a16:creationId xmlns:a16="http://schemas.microsoft.com/office/drawing/2014/main" id="{812B78DB-3410-9C75-D85E-975923CA524D}"/>
              </a:ext>
            </a:extLst>
          </p:cNvPr>
          <p:cNvSpPr/>
          <p:nvPr/>
        </p:nvSpPr>
        <p:spPr>
          <a:xfrm>
            <a:off x="4747532" y="3419379"/>
            <a:ext cx="246367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ligated without parenchymal damage). </a:t>
            </a:r>
            <a:endParaRPr lang="en-US" sz="994" dirty="0"/>
          </a:p>
        </p:txBody>
      </p:sp>
      <p:sp>
        <p:nvSpPr>
          <p:cNvPr id="70" name="Text 29">
            <a:extLst>
              <a:ext uri="{FF2B5EF4-FFF2-40B4-BE49-F238E27FC236}">
                <a16:creationId xmlns:a16="http://schemas.microsoft.com/office/drawing/2014/main" id="{D35C9124-F358-2DDB-00B8-8536EF966DCF}"/>
              </a:ext>
            </a:extLst>
          </p:cNvPr>
          <p:cNvSpPr/>
          <p:nvPr/>
        </p:nvSpPr>
        <p:spPr>
          <a:xfrm>
            <a:off x="4747532" y="3785496"/>
            <a:ext cx="3929063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6. Why are 93% of varicoceles left-sided? </a:t>
            </a:r>
            <a:endParaRPr lang="en-US" sz="1238" dirty="0"/>
          </a:p>
        </p:txBody>
      </p:sp>
      <p:sp>
        <p:nvSpPr>
          <p:cNvPr id="71" name="Text 30">
            <a:extLst>
              <a:ext uri="{FF2B5EF4-FFF2-40B4-BE49-F238E27FC236}">
                <a16:creationId xmlns:a16="http://schemas.microsoft.com/office/drawing/2014/main" id="{B3C1D6CD-8867-AC82-E09B-E9E22C2E5364}"/>
              </a:ext>
            </a:extLst>
          </p:cNvPr>
          <p:cNvSpPr/>
          <p:nvPr/>
        </p:nvSpPr>
        <p:spPr>
          <a:xfrm>
            <a:off x="4747532" y="4087320"/>
            <a:ext cx="54699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Answer:</a:t>
            </a:r>
            <a:endParaRPr lang="en-US" sz="994" dirty="0"/>
          </a:p>
        </p:txBody>
      </p:sp>
      <p:sp>
        <p:nvSpPr>
          <p:cNvPr id="72" name="Text 31">
            <a:extLst>
              <a:ext uri="{FF2B5EF4-FFF2-40B4-BE49-F238E27FC236}">
                <a16:creationId xmlns:a16="http://schemas.microsoft.com/office/drawing/2014/main" id="{398AA233-23A4-526B-3BC4-3AFBFE696D90}"/>
              </a:ext>
            </a:extLst>
          </p:cNvPr>
          <p:cNvSpPr/>
          <p:nvPr/>
        </p:nvSpPr>
        <p:spPr>
          <a:xfrm>
            <a:off x="5294531" y="4087320"/>
            <a:ext cx="323366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left gonadal vein drains into the left renal vein </a:t>
            </a:r>
            <a:endParaRPr lang="en-US" sz="994" dirty="0"/>
          </a:p>
        </p:txBody>
      </p:sp>
      <p:sp>
        <p:nvSpPr>
          <p:cNvPr id="73" name="Text 32">
            <a:extLst>
              <a:ext uri="{FF2B5EF4-FFF2-40B4-BE49-F238E27FC236}">
                <a16:creationId xmlns:a16="http://schemas.microsoft.com/office/drawing/2014/main" id="{F3FA50A8-7E42-687B-078D-E058A7EC15CA}"/>
              </a:ext>
            </a:extLst>
          </p:cNvPr>
          <p:cNvSpPr/>
          <p:nvPr/>
        </p:nvSpPr>
        <p:spPr>
          <a:xfrm>
            <a:off x="4747532" y="4290916"/>
            <a:ext cx="343550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at a 90-degree angle (higher pressure), while the right </a:t>
            </a:r>
            <a:endParaRPr lang="en-US" sz="994" dirty="0"/>
          </a:p>
        </p:txBody>
      </p:sp>
      <p:sp>
        <p:nvSpPr>
          <p:cNvPr id="74" name="Text 33">
            <a:extLst>
              <a:ext uri="{FF2B5EF4-FFF2-40B4-BE49-F238E27FC236}">
                <a16:creationId xmlns:a16="http://schemas.microsoft.com/office/drawing/2014/main" id="{9C1B4C58-8DD6-67DB-A63F-D73EF8EA64F3}"/>
              </a:ext>
            </a:extLst>
          </p:cNvPr>
          <p:cNvSpPr/>
          <p:nvPr/>
        </p:nvSpPr>
        <p:spPr>
          <a:xfrm>
            <a:off x="4747532" y="4494513"/>
            <a:ext cx="366354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gonadal vein drains directly into the IVC at an acute angle </a:t>
            </a:r>
            <a:endParaRPr lang="en-US" sz="994" dirty="0"/>
          </a:p>
        </p:txBody>
      </p:sp>
      <p:sp>
        <p:nvSpPr>
          <p:cNvPr id="75" name="Text 34">
            <a:extLst>
              <a:ext uri="{FF2B5EF4-FFF2-40B4-BE49-F238E27FC236}">
                <a16:creationId xmlns:a16="http://schemas.microsoft.com/office/drawing/2014/main" id="{A6589BE4-16A6-7CC4-9143-A87CFF5FB0B2}"/>
              </a:ext>
            </a:extLst>
          </p:cNvPr>
          <p:cNvSpPr/>
          <p:nvPr/>
        </p:nvSpPr>
        <p:spPr>
          <a:xfrm>
            <a:off x="4747532" y="4698110"/>
            <a:ext cx="386917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(lower pressure). This anatomical difference explains the left-</a:t>
            </a:r>
            <a:endParaRPr lang="en-US" sz="994" dirty="0"/>
          </a:p>
        </p:txBody>
      </p:sp>
      <p:sp>
        <p:nvSpPr>
          <p:cNvPr id="76" name="Text 35">
            <a:extLst>
              <a:ext uri="{FF2B5EF4-FFF2-40B4-BE49-F238E27FC236}">
                <a16:creationId xmlns:a16="http://schemas.microsoft.com/office/drawing/2014/main" id="{B81A9D86-10A3-FED0-F237-B64DE3EBBEA3}"/>
              </a:ext>
            </a:extLst>
          </p:cNvPr>
          <p:cNvSpPr/>
          <p:nvPr/>
        </p:nvSpPr>
        <p:spPr>
          <a:xfrm>
            <a:off x="4747532" y="4901707"/>
            <a:ext cx="134171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sided predominance. </a:t>
            </a:r>
            <a:endParaRPr lang="en-US" sz="994" dirty="0"/>
          </a:p>
        </p:txBody>
      </p:sp>
      <p:sp>
        <p:nvSpPr>
          <p:cNvPr id="77" name="Text 7">
            <a:extLst>
              <a:ext uri="{FF2B5EF4-FFF2-40B4-BE49-F238E27FC236}">
                <a16:creationId xmlns:a16="http://schemas.microsoft.com/office/drawing/2014/main" id="{EDD0CC2C-ED01-A2D6-BD44-EC42E0BE3AB5}"/>
              </a:ext>
            </a:extLst>
          </p:cNvPr>
          <p:cNvSpPr/>
          <p:nvPr/>
        </p:nvSpPr>
        <p:spPr>
          <a:xfrm>
            <a:off x="8111979" y="496231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9835"/>
            <a:ext cx="9144000" cy="63622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7166"/>
            <a:ext cx="8001000" cy="5143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Learning Objectives </a:t>
            </a:r>
            <a:endParaRPr lang="en-US" sz="2700" dirty="0"/>
          </a:p>
        </p:txBody>
      </p:sp>
      <p:sp>
        <p:nvSpPr>
          <p:cNvPr id="4" name="Text 1"/>
          <p:cNvSpPr/>
          <p:nvPr/>
        </p:nvSpPr>
        <p:spPr>
          <a:xfrm>
            <a:off x="571500" y="598457"/>
            <a:ext cx="7143750" cy="7543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238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By the end of this presentation, nephrology fellows will have mastered the essential anatomical foundations required for clinical practice, procedural competence, and accurate diagnostic interpretation. </a:t>
            </a:r>
            <a:endParaRPr lang="en-US" sz="1238" dirty="0"/>
          </a:p>
        </p:txBody>
      </p:sp>
      <p:sp>
        <p:nvSpPr>
          <p:cNvPr id="5" name="Shape 2"/>
          <p:cNvSpPr/>
          <p:nvPr/>
        </p:nvSpPr>
        <p:spPr>
          <a:xfrm>
            <a:off x="571500" y="1589187"/>
            <a:ext cx="42862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569590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</a:t>
            </a:r>
            <a:endParaRPr lang="en-US" sz="1575" dirty="0"/>
          </a:p>
        </p:txBody>
      </p:sp>
      <p:sp>
        <p:nvSpPr>
          <p:cNvPr id="7" name="Text 4"/>
          <p:cNvSpPr/>
          <p:nvPr/>
        </p:nvSpPr>
        <p:spPr>
          <a:xfrm>
            <a:off x="1178719" y="1589187"/>
            <a:ext cx="578758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Gross Anatomy</a:t>
            </a:r>
            <a:endParaRPr lang="en-US" sz="1463" dirty="0"/>
          </a:p>
        </p:txBody>
      </p:sp>
      <p:sp>
        <p:nvSpPr>
          <p:cNvPr id="8" name="Text 5"/>
          <p:cNvSpPr/>
          <p:nvPr/>
        </p:nvSpPr>
        <p:spPr>
          <a:xfrm>
            <a:off x="1178719" y="1924943"/>
            <a:ext cx="578758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Master kidney position, size, and anatomical relationships with surrounding structures</a:t>
            </a:r>
            <a:endParaRPr lang="en-US" sz="1046" dirty="0"/>
          </a:p>
        </p:txBody>
      </p:sp>
      <p:sp>
        <p:nvSpPr>
          <p:cNvPr id="9" name="Shape 6"/>
          <p:cNvSpPr/>
          <p:nvPr/>
        </p:nvSpPr>
        <p:spPr>
          <a:xfrm>
            <a:off x="571500" y="2367856"/>
            <a:ext cx="428625" cy="428625"/>
          </a:xfrm>
          <a:prstGeom prst="rect">
            <a:avLst/>
          </a:prstGeom>
          <a:solidFill>
            <a:srgbClr val="0694A2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" y="241479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</a:t>
            </a:r>
            <a:endParaRPr lang="en-US" sz="1575" dirty="0"/>
          </a:p>
        </p:txBody>
      </p:sp>
      <p:sp>
        <p:nvSpPr>
          <p:cNvPr id="11" name="Text 8"/>
          <p:cNvSpPr/>
          <p:nvPr/>
        </p:nvSpPr>
        <p:spPr>
          <a:xfrm>
            <a:off x="1178719" y="2367856"/>
            <a:ext cx="5204668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Internal Structure</a:t>
            </a:r>
            <a:endParaRPr lang="en-US" sz="1463" dirty="0"/>
          </a:p>
        </p:txBody>
      </p:sp>
      <p:sp>
        <p:nvSpPr>
          <p:cNvPr id="12" name="Text 9"/>
          <p:cNvSpPr/>
          <p:nvPr/>
        </p:nvSpPr>
        <p:spPr>
          <a:xfrm>
            <a:off x="1178719" y="2703612"/>
            <a:ext cx="520466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Understand cortex, medulla, and pyelocalyceal collecting system organization</a:t>
            </a:r>
            <a:endParaRPr lang="en-US" sz="1046" dirty="0"/>
          </a:p>
        </p:txBody>
      </p:sp>
      <p:sp>
        <p:nvSpPr>
          <p:cNvPr id="13" name="Shape 10"/>
          <p:cNvSpPr/>
          <p:nvPr/>
        </p:nvSpPr>
        <p:spPr>
          <a:xfrm>
            <a:off x="571500" y="3146524"/>
            <a:ext cx="42862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14" name="Text 11"/>
          <p:cNvSpPr/>
          <p:nvPr/>
        </p:nvSpPr>
        <p:spPr>
          <a:xfrm>
            <a:off x="571500" y="317152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</a:t>
            </a:r>
            <a:endParaRPr lang="en-US" sz="1575" dirty="0"/>
          </a:p>
        </p:txBody>
      </p:sp>
      <p:sp>
        <p:nvSpPr>
          <p:cNvPr id="15" name="Text 12"/>
          <p:cNvSpPr/>
          <p:nvPr/>
        </p:nvSpPr>
        <p:spPr>
          <a:xfrm>
            <a:off x="1178719" y="3146524"/>
            <a:ext cx="5125222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Nephron Anatomy</a:t>
            </a:r>
            <a:endParaRPr lang="en-US" sz="1463" dirty="0"/>
          </a:p>
        </p:txBody>
      </p:sp>
      <p:sp>
        <p:nvSpPr>
          <p:cNvPr id="16" name="Text 13"/>
          <p:cNvSpPr/>
          <p:nvPr/>
        </p:nvSpPr>
        <p:spPr>
          <a:xfrm>
            <a:off x="1178719" y="3482281"/>
            <a:ext cx="5125222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Comprehend functional unit components from glomerulus to collecting duct</a:t>
            </a:r>
            <a:endParaRPr lang="en-US" sz="1046" dirty="0"/>
          </a:p>
        </p:txBody>
      </p:sp>
      <p:sp>
        <p:nvSpPr>
          <p:cNvPr id="17" name="Shape 14"/>
          <p:cNvSpPr/>
          <p:nvPr/>
        </p:nvSpPr>
        <p:spPr>
          <a:xfrm>
            <a:off x="571500" y="3886000"/>
            <a:ext cx="428625" cy="428625"/>
          </a:xfrm>
          <a:prstGeom prst="rect">
            <a:avLst/>
          </a:prstGeom>
          <a:solidFill>
            <a:srgbClr val="0694A2"/>
          </a:solidFill>
          <a:ln/>
        </p:spPr>
      </p:sp>
      <p:sp>
        <p:nvSpPr>
          <p:cNvPr id="18" name="Text 15"/>
          <p:cNvSpPr/>
          <p:nvPr/>
        </p:nvSpPr>
        <p:spPr>
          <a:xfrm>
            <a:off x="571500" y="3925193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</a:t>
            </a:r>
            <a:endParaRPr lang="en-US" sz="1575" dirty="0"/>
          </a:p>
        </p:txBody>
      </p:sp>
      <p:sp>
        <p:nvSpPr>
          <p:cNvPr id="19" name="Text 16"/>
          <p:cNvSpPr/>
          <p:nvPr/>
        </p:nvSpPr>
        <p:spPr>
          <a:xfrm>
            <a:off x="1178719" y="3925193"/>
            <a:ext cx="6027344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Vascular Supply</a:t>
            </a:r>
            <a:endParaRPr lang="en-US" sz="1463" dirty="0"/>
          </a:p>
        </p:txBody>
      </p:sp>
      <p:sp>
        <p:nvSpPr>
          <p:cNvPr id="20" name="Text 17"/>
          <p:cNvSpPr/>
          <p:nvPr/>
        </p:nvSpPr>
        <p:spPr>
          <a:xfrm>
            <a:off x="1178719" y="4260949"/>
            <a:ext cx="6027344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Analyze arterial and venous systems including branching patterns and clinical significance</a:t>
            </a:r>
            <a:endParaRPr lang="en-US" sz="1046" dirty="0"/>
          </a:p>
        </p:txBody>
      </p:sp>
      <p:sp>
        <p:nvSpPr>
          <p:cNvPr id="21" name="Shape 18"/>
          <p:cNvSpPr/>
          <p:nvPr/>
        </p:nvSpPr>
        <p:spPr>
          <a:xfrm>
            <a:off x="571500" y="4586304"/>
            <a:ext cx="428625" cy="428625"/>
          </a:xfrm>
          <a:prstGeom prst="rect">
            <a:avLst/>
          </a:prstGeom>
          <a:solidFill>
            <a:srgbClr val="3182CE"/>
          </a:solidFill>
          <a:ln/>
        </p:spPr>
      </p:sp>
      <p:sp>
        <p:nvSpPr>
          <p:cNvPr id="22" name="Text 19"/>
          <p:cNvSpPr/>
          <p:nvPr/>
        </p:nvSpPr>
        <p:spPr>
          <a:xfrm>
            <a:off x="571500" y="4650597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575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</a:t>
            </a:r>
            <a:endParaRPr lang="en-US" sz="1575" dirty="0"/>
          </a:p>
        </p:txBody>
      </p:sp>
      <p:sp>
        <p:nvSpPr>
          <p:cNvPr id="23" name="Text 20"/>
          <p:cNvSpPr/>
          <p:nvPr/>
        </p:nvSpPr>
        <p:spPr>
          <a:xfrm>
            <a:off x="1178719" y="4586304"/>
            <a:ext cx="5066788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Correlations</a:t>
            </a:r>
            <a:endParaRPr lang="en-US" sz="1463" dirty="0"/>
          </a:p>
        </p:txBody>
      </p:sp>
      <p:sp>
        <p:nvSpPr>
          <p:cNvPr id="24" name="Text 21"/>
          <p:cNvSpPr/>
          <p:nvPr/>
        </p:nvSpPr>
        <p:spPr>
          <a:xfrm>
            <a:off x="1178719" y="4922060"/>
            <a:ext cx="50667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Apply anatomical knowledge to variants, pathology, and surgical landmarks</a:t>
            </a:r>
            <a:endParaRPr lang="en-US" sz="1046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BE0CEE6B-C585-7CEB-6644-B7904351E650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3323"/>
            <a:ext cx="9144000" cy="62293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132062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Gross Anatomy: Position and Dimensions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481083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Position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854344"/>
            <a:ext cx="108043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Vertebral level: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580499" y="854344"/>
            <a:ext cx="6489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T12 to L3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1125807"/>
            <a:ext cx="65753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Location: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1157594" y="1125807"/>
            <a:ext cx="108900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Retroperitoneal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500063" y="1397269"/>
            <a:ext cx="86484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Asymmetry: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1364903" y="1397269"/>
            <a:ext cx="311026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Right kidney 1-2 cm lower (liver displacement) 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500063" y="1781246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Normal Dimensions</a:t>
            </a:r>
            <a:endParaRPr lang="en-US" sz="1463" dirty="0"/>
          </a:p>
        </p:txBody>
      </p:sp>
      <p:sp>
        <p:nvSpPr>
          <p:cNvPr id="12" name="Text 9"/>
          <p:cNvSpPr/>
          <p:nvPr/>
        </p:nvSpPr>
        <p:spPr>
          <a:xfrm>
            <a:off x="500063" y="2154507"/>
            <a:ext cx="54607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Length: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1046141" y="2154507"/>
            <a:ext cx="64938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10-12 cm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500063" y="2425969"/>
            <a:ext cx="4687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Width: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968843" y="2425969"/>
            <a:ext cx="4859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5-7 cm 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500063" y="2697432"/>
            <a:ext cx="7432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Thickness: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1243319" y="2697432"/>
            <a:ext cx="48594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3-4 cm 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500063" y="2968894"/>
            <a:ext cx="55037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Weight: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1050438" y="2968894"/>
            <a:ext cx="103684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125-170 grams </a:t>
            </a: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500063" y="3352871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Key Relationships</a:t>
            </a:r>
            <a:endParaRPr lang="en-US" sz="1463" dirty="0"/>
          </a:p>
        </p:txBody>
      </p:sp>
      <p:sp>
        <p:nvSpPr>
          <p:cNvPr id="21" name="Text 18"/>
          <p:cNvSpPr/>
          <p:nvPr/>
        </p:nvSpPr>
        <p:spPr>
          <a:xfrm>
            <a:off x="500063" y="3726132"/>
            <a:ext cx="61746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Superior: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1117522" y="3726132"/>
            <a:ext cx="99275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Adrenal glands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500063" y="3972591"/>
            <a:ext cx="110161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(Right):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1601679" y="3972591"/>
            <a:ext cx="151707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Liver, duodenum, colon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500063" y="4219050"/>
            <a:ext cx="100498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(Left):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1505043" y="4219050"/>
            <a:ext cx="215652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Stomach, spleen, pancreas, colon </a:t>
            </a:r>
            <a:endParaRPr lang="en-US" sz="994" dirty="0"/>
          </a:p>
        </p:txBody>
      </p:sp>
      <p:sp>
        <p:nvSpPr>
          <p:cNvPr id="27" name="Text 24"/>
          <p:cNvSpPr/>
          <p:nvPr/>
        </p:nvSpPr>
        <p:spPr>
          <a:xfrm>
            <a:off x="500063" y="4465510"/>
            <a:ext cx="66319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Posterior:</a:t>
            </a:r>
            <a:endParaRPr lang="en-US" sz="994" dirty="0"/>
          </a:p>
        </p:txBody>
      </p:sp>
      <p:sp>
        <p:nvSpPr>
          <p:cNvPr id="28" name="Text 25"/>
          <p:cNvSpPr/>
          <p:nvPr/>
        </p:nvSpPr>
        <p:spPr>
          <a:xfrm>
            <a:off x="1163259" y="4465510"/>
            <a:ext cx="320545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Diaphragm, psoas, quadratus lumborum, 12th rib </a:t>
            </a:r>
            <a:endParaRPr lang="en-US" sz="994" dirty="0"/>
          </a:p>
        </p:txBody>
      </p:sp>
      <p:sp>
        <p:nvSpPr>
          <p:cNvPr id="29" name="Shape 26"/>
          <p:cNvSpPr/>
          <p:nvPr/>
        </p:nvSpPr>
        <p:spPr>
          <a:xfrm>
            <a:off x="500062" y="4803052"/>
            <a:ext cx="4555263" cy="621506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628650" y="4919138"/>
            <a:ext cx="9174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Pearl:</a:t>
            </a:r>
            <a:endParaRPr lang="en-US" sz="994" dirty="0"/>
          </a:p>
        </p:txBody>
      </p:sp>
      <p:sp>
        <p:nvSpPr>
          <p:cNvPr id="31" name="Text 28"/>
          <p:cNvSpPr/>
          <p:nvPr/>
        </p:nvSpPr>
        <p:spPr>
          <a:xfrm>
            <a:off x="1546063" y="4934618"/>
            <a:ext cx="3240250" cy="1529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 length &lt;9 cm suggests chronic kidney disease </a:t>
            </a:r>
            <a:endParaRPr lang="en-US" sz="994" dirty="0"/>
          </a:p>
        </p:txBody>
      </p:sp>
      <p:pic>
        <p:nvPicPr>
          <p:cNvPr id="3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56" y="481083"/>
            <a:ext cx="3214688" cy="3929063"/>
          </a:xfrm>
          <a:prstGeom prst="rect">
            <a:avLst/>
          </a:prstGeom>
        </p:spPr>
      </p:pic>
      <p:sp>
        <p:nvSpPr>
          <p:cNvPr id="34" name="Text 30"/>
          <p:cNvSpPr/>
          <p:nvPr/>
        </p:nvSpPr>
        <p:spPr>
          <a:xfrm>
            <a:off x="8317139" y="5431702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35" name="Text 7">
            <a:extLst>
              <a:ext uri="{FF2B5EF4-FFF2-40B4-BE49-F238E27FC236}">
                <a16:creationId xmlns:a16="http://schemas.microsoft.com/office/drawing/2014/main" id="{A67A7330-3B4F-0B04-8032-21AC3F4B33CF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064"/>
            <a:ext cx="9144000" cy="60829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96343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Internal Structure: Cortex and Medulla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461905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Cortex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820878"/>
            <a:ext cx="65753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Location: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157594" y="820878"/>
            <a:ext cx="149949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Outer functional zone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1078053"/>
            <a:ext cx="89098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Appearance: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1391050" y="1078053"/>
            <a:ext cx="282878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Granular, reddish-brown (high blood flow)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500063" y="1335228"/>
            <a:ext cx="6708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Contains: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1170877" y="1335228"/>
            <a:ext cx="33818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Glomeruli, proximal and distal convoluted tubules 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500063" y="1592403"/>
            <a:ext cx="108487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columns:</a:t>
            </a:r>
            <a:endParaRPr lang="en-US" sz="1046" dirty="0"/>
          </a:p>
        </p:txBody>
      </p:sp>
      <p:sp>
        <p:nvSpPr>
          <p:cNvPr id="12" name="Text 9"/>
          <p:cNvSpPr/>
          <p:nvPr/>
        </p:nvSpPr>
        <p:spPr>
          <a:xfrm>
            <a:off x="1584936" y="1592403"/>
            <a:ext cx="258333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Cortical extensions between pyramids 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500063" y="1806716"/>
            <a:ext cx="12970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(Columns of Bertin)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500063" y="2140686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Medulla</a:t>
            </a:r>
            <a:endParaRPr lang="en-US" sz="1463" dirty="0"/>
          </a:p>
        </p:txBody>
      </p:sp>
      <p:sp>
        <p:nvSpPr>
          <p:cNvPr id="15" name="Text 12"/>
          <p:cNvSpPr/>
          <p:nvPr/>
        </p:nvSpPr>
        <p:spPr>
          <a:xfrm>
            <a:off x="500063" y="2499659"/>
            <a:ext cx="97598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Organization: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1476049" y="2499659"/>
            <a:ext cx="288708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8-18 renal pyramids (average 9 per kidney) 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500063" y="2756834"/>
            <a:ext cx="89098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Appearance: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1391050" y="2756834"/>
            <a:ext cx="216098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Striated, pale (lower blood flow) 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500063" y="3014009"/>
            <a:ext cx="67081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Contains:</a:t>
            </a: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1170877" y="3014009"/>
            <a:ext cx="287636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Loops of Henle, medullary collecting ducts </a:t>
            </a:r>
            <a:endParaRPr lang="en-US" sz="1046" dirty="0"/>
          </a:p>
        </p:txBody>
      </p:sp>
      <p:sp>
        <p:nvSpPr>
          <p:cNvPr id="21" name="Text 18"/>
          <p:cNvSpPr/>
          <p:nvPr/>
        </p:nvSpPr>
        <p:spPr>
          <a:xfrm>
            <a:off x="500063" y="3271184"/>
            <a:ext cx="60867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Papillae:</a:t>
            </a:r>
            <a:endParaRPr lang="en-US" sz="1046" dirty="0"/>
          </a:p>
        </p:txBody>
      </p:sp>
      <p:sp>
        <p:nvSpPr>
          <p:cNvPr id="22" name="Text 19"/>
          <p:cNvSpPr/>
          <p:nvPr/>
        </p:nvSpPr>
        <p:spPr>
          <a:xfrm>
            <a:off x="1108732" y="3271184"/>
            <a:ext cx="351787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Pyramid apex (area cribrosa) drains into minor calyx </a:t>
            </a:r>
            <a:endParaRPr lang="en-US" sz="1046" dirty="0"/>
          </a:p>
        </p:txBody>
      </p:sp>
      <p:sp>
        <p:nvSpPr>
          <p:cNvPr id="23" name="Text 20"/>
          <p:cNvSpPr/>
          <p:nvPr/>
        </p:nvSpPr>
        <p:spPr>
          <a:xfrm>
            <a:off x="500063" y="3605155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Lobe Concept</a:t>
            </a:r>
            <a:endParaRPr lang="en-US" sz="1463" dirty="0"/>
          </a:p>
        </p:txBody>
      </p:sp>
      <p:sp>
        <p:nvSpPr>
          <p:cNvPr id="24" name="Text 21"/>
          <p:cNvSpPr/>
          <p:nvPr/>
        </p:nvSpPr>
        <p:spPr>
          <a:xfrm>
            <a:off x="500063" y="3955199"/>
            <a:ext cx="42862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One medullary pyramid plus its overlying cortex = one renal lobe (functional unit) </a:t>
            </a:r>
            <a:endParaRPr lang="en-US" sz="1046" dirty="0"/>
          </a:p>
        </p:txBody>
      </p:sp>
      <p:sp>
        <p:nvSpPr>
          <p:cNvPr id="25" name="Shape 22"/>
          <p:cNvSpPr/>
          <p:nvPr/>
        </p:nvSpPr>
        <p:spPr>
          <a:xfrm>
            <a:off x="500063" y="4401384"/>
            <a:ext cx="5802766" cy="853678"/>
          </a:xfrm>
          <a:prstGeom prst="rect">
            <a:avLst/>
          </a:prstGeom>
          <a:solidFill>
            <a:srgbClr val="0694A2">
              <a:alpha val="20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591214" y="4455242"/>
            <a:ext cx="138446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Significance:</a:t>
            </a:r>
            <a:endParaRPr lang="en-US" sz="994" dirty="0"/>
          </a:p>
        </p:txBody>
      </p:sp>
      <p:sp>
        <p:nvSpPr>
          <p:cNvPr id="27" name="Text 24"/>
          <p:cNvSpPr/>
          <p:nvPr/>
        </p:nvSpPr>
        <p:spPr>
          <a:xfrm>
            <a:off x="628650" y="4673700"/>
            <a:ext cx="5380264" cy="3059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Cortical thinning indicates chronic kidney disease. </a:t>
            </a:r>
          </a:p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Papillary necrosis seen in diabetes and analgesic nephropathy. </a:t>
            </a:r>
            <a:endParaRPr lang="en-US" sz="994" dirty="0"/>
          </a:p>
        </p:txBody>
      </p:sp>
      <p:sp>
        <p:nvSpPr>
          <p:cNvPr id="29" name="Text 25"/>
          <p:cNvSpPr/>
          <p:nvPr/>
        </p:nvSpPr>
        <p:spPr>
          <a:xfrm>
            <a:off x="8317139" y="5337514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A9F088E-F9EB-2003-392B-77968A08C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185" y="657325"/>
            <a:ext cx="4586314" cy="2752181"/>
          </a:xfrm>
          <a:prstGeom prst="rect">
            <a:avLst/>
          </a:prstGeom>
        </p:spPr>
      </p:pic>
      <p:sp>
        <p:nvSpPr>
          <p:cNvPr id="36" name="Text 7">
            <a:extLst>
              <a:ext uri="{FF2B5EF4-FFF2-40B4-BE49-F238E27FC236}">
                <a16:creationId xmlns:a16="http://schemas.microsoft.com/office/drawing/2014/main" id="{ADBCE89B-E6C0-0939-4107-758E4950326B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0454"/>
            <a:ext cx="9144000" cy="639365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-106119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Collecting System: Pyelocalyceal Anatomy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272515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Hierarchical Organization</a:t>
            </a:r>
            <a:endParaRPr lang="en-US" sz="1463" dirty="0"/>
          </a:p>
        </p:txBody>
      </p:sp>
      <p:sp>
        <p:nvSpPr>
          <p:cNvPr id="5" name="Text 2"/>
          <p:cNvSpPr/>
          <p:nvPr/>
        </p:nvSpPr>
        <p:spPr>
          <a:xfrm>
            <a:off x="500063" y="645776"/>
            <a:ext cx="10827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1. Renal Papilla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582787" y="645776"/>
            <a:ext cx="292408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(Area cribrosa) → perforated tip of pyramid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917238"/>
            <a:ext cx="115329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2. Minor Calyces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1653360" y="917238"/>
            <a:ext cx="28217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→ 8-12 per kidney, cup-shaped structures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500063" y="1188701"/>
            <a:ext cx="11457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3. Major Calyces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1645797" y="1188701"/>
            <a:ext cx="261589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→ 2-3 per kidney (upper, middle, lower 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500063" y="1403013"/>
            <a:ext cx="51792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groups) </a:t>
            </a:r>
            <a:endParaRPr lang="en-US" sz="1046" dirty="0"/>
          </a:p>
        </p:txBody>
      </p:sp>
      <p:sp>
        <p:nvSpPr>
          <p:cNvPr id="12" name="Text 9"/>
          <p:cNvSpPr/>
          <p:nvPr/>
        </p:nvSpPr>
        <p:spPr>
          <a:xfrm>
            <a:off x="500063" y="1674476"/>
            <a:ext cx="10128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4. Renal Pelvis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1512912" y="1674476"/>
            <a:ext cx="216927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→ intrarenal vs extrarenal types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500063" y="1945938"/>
            <a:ext cx="214027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5. Ureteropelvic Junction (UPJ)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2640341" y="1945938"/>
            <a:ext cx="14903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→ transition to ureter 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500063" y="2158271"/>
            <a:ext cx="4286250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Applications</a:t>
            </a:r>
            <a:endParaRPr lang="en-US" sz="1463" dirty="0"/>
          </a:p>
        </p:txBody>
      </p:sp>
      <p:sp>
        <p:nvSpPr>
          <p:cNvPr id="17" name="Text 14"/>
          <p:cNvSpPr/>
          <p:nvPr/>
        </p:nvSpPr>
        <p:spPr>
          <a:xfrm>
            <a:off x="500063" y="2431168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Stone Management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500063" y="2674055"/>
            <a:ext cx="4286250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Calyceal anatomy guides percutaneous nephrolithotomy (PCNL) access planning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500063" y="3152687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UPJ Obstruction</a:t>
            </a:r>
            <a:endParaRPr lang="en-US" sz="1046" dirty="0"/>
          </a:p>
        </p:txBody>
      </p:sp>
      <p:sp>
        <p:nvSpPr>
          <p:cNvPr id="20" name="Text 17"/>
          <p:cNvSpPr/>
          <p:nvPr/>
        </p:nvSpPr>
        <p:spPr>
          <a:xfrm>
            <a:off x="500063" y="3395574"/>
            <a:ext cx="4286250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Narrowing at ureteropelvic junction causes hydronephrosis and flank pain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500063" y="3874205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Infundibular Stenosis</a:t>
            </a:r>
            <a:endParaRPr lang="en-US" sz="1046" dirty="0"/>
          </a:p>
        </p:txBody>
      </p:sp>
      <p:sp>
        <p:nvSpPr>
          <p:cNvPr id="22" name="Text 19"/>
          <p:cNvSpPr/>
          <p:nvPr/>
        </p:nvSpPr>
        <p:spPr>
          <a:xfrm>
            <a:off x="500063" y="4117093"/>
            <a:ext cx="4286250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Narrowing of calyceal neck traps stones, complicates endoscopic access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500063" y="4484697"/>
            <a:ext cx="42862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PCNL Access</a:t>
            </a:r>
            <a:endParaRPr lang="en-US" sz="1046" dirty="0"/>
          </a:p>
        </p:txBody>
      </p:sp>
      <p:sp>
        <p:nvSpPr>
          <p:cNvPr id="24" name="Text 21"/>
          <p:cNvSpPr/>
          <p:nvPr/>
        </p:nvSpPr>
        <p:spPr>
          <a:xfrm>
            <a:off x="500063" y="4668806"/>
            <a:ext cx="4286250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Optimal trajectory through posterior calyx along Brödel's line minimizes bleeding </a:t>
            </a:r>
            <a:endParaRPr lang="en-US" sz="994" dirty="0"/>
          </a:p>
        </p:txBody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56" y="213736"/>
            <a:ext cx="3214688" cy="3929063"/>
          </a:xfrm>
          <a:prstGeom prst="rect">
            <a:avLst/>
          </a:prstGeom>
        </p:spPr>
      </p:pic>
      <p:sp>
        <p:nvSpPr>
          <p:cNvPr id="27" name="Text 7">
            <a:extLst>
              <a:ext uri="{FF2B5EF4-FFF2-40B4-BE49-F238E27FC236}">
                <a16:creationId xmlns:a16="http://schemas.microsoft.com/office/drawing/2014/main" id="{40B8E52A-5F86-4FF4-8A5E-B8D786CE2FFE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8812"/>
            <a:ext cx="9144000" cy="627578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321469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Nephron Anatomy: The Functional Unit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743517"/>
            <a:ext cx="12986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nephron is the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1798662" y="743517"/>
            <a:ext cx="20397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irreplaceable functional unit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3751264" y="735970"/>
            <a:ext cx="43035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of the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957830"/>
            <a:ext cx="19461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kidney. Each kidney contains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2446176" y="957830"/>
            <a:ext cx="158105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1-2.5 million nephrons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3934375" y="971847"/>
            <a:ext cx="30877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that </a:t>
            </a:r>
            <a:endParaRPr lang="en-US" sz="1046" dirty="0"/>
          </a:p>
        </p:txBody>
      </p:sp>
      <p:sp>
        <p:nvSpPr>
          <p:cNvPr id="10" name="Text 7"/>
          <p:cNvSpPr/>
          <p:nvPr/>
        </p:nvSpPr>
        <p:spPr>
          <a:xfrm>
            <a:off x="500063" y="1172142"/>
            <a:ext cx="192281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cannot regenerate once lost. </a:t>
            </a:r>
            <a:endParaRPr lang="en-US" sz="1046" dirty="0"/>
          </a:p>
        </p:txBody>
      </p:sp>
      <p:sp>
        <p:nvSpPr>
          <p:cNvPr id="11" name="Text 8"/>
          <p:cNvSpPr/>
          <p:nvPr/>
        </p:nvSpPr>
        <p:spPr>
          <a:xfrm>
            <a:off x="500063" y="1392838"/>
            <a:ext cx="4116139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Classification</a:t>
            </a:r>
            <a:endParaRPr lang="en-US" sz="1463" dirty="0"/>
          </a:p>
        </p:txBody>
      </p:sp>
      <p:sp>
        <p:nvSpPr>
          <p:cNvPr id="12" name="Text 9"/>
          <p:cNvSpPr/>
          <p:nvPr/>
        </p:nvSpPr>
        <p:spPr>
          <a:xfrm>
            <a:off x="500063" y="1766099"/>
            <a:ext cx="17352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Cortical nephrons (85%):</a:t>
            </a:r>
            <a:endParaRPr lang="en-US" sz="1046" dirty="0"/>
          </a:p>
        </p:txBody>
      </p:sp>
      <p:sp>
        <p:nvSpPr>
          <p:cNvPr id="13" name="Text 10"/>
          <p:cNvSpPr/>
          <p:nvPr/>
        </p:nvSpPr>
        <p:spPr>
          <a:xfrm>
            <a:off x="2235296" y="1766099"/>
            <a:ext cx="19715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Short loops of Henle in outer </a:t>
            </a:r>
            <a:endParaRPr lang="en-US" sz="1046" dirty="0"/>
          </a:p>
        </p:txBody>
      </p:sp>
      <p:sp>
        <p:nvSpPr>
          <p:cNvPr id="14" name="Text 11"/>
          <p:cNvSpPr/>
          <p:nvPr/>
        </p:nvSpPr>
        <p:spPr>
          <a:xfrm>
            <a:off x="500063" y="1980411"/>
            <a:ext cx="41891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cortex </a:t>
            </a:r>
            <a:endParaRPr lang="en-US" sz="1046" dirty="0"/>
          </a:p>
        </p:txBody>
      </p:sp>
      <p:sp>
        <p:nvSpPr>
          <p:cNvPr id="15" name="Text 12"/>
          <p:cNvSpPr/>
          <p:nvPr/>
        </p:nvSpPr>
        <p:spPr>
          <a:xfrm>
            <a:off x="500063" y="2251874"/>
            <a:ext cx="228273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Juxtamedullary nephrons (15%):</a:t>
            </a:r>
            <a:endParaRPr lang="en-US" sz="1046" dirty="0"/>
          </a:p>
        </p:txBody>
      </p:sp>
      <p:sp>
        <p:nvSpPr>
          <p:cNvPr id="16" name="Text 13"/>
          <p:cNvSpPr/>
          <p:nvPr/>
        </p:nvSpPr>
        <p:spPr>
          <a:xfrm>
            <a:off x="2782798" y="2251874"/>
            <a:ext cx="148963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Long loops extending </a:t>
            </a:r>
            <a:endParaRPr lang="en-US" sz="1046" dirty="0"/>
          </a:p>
        </p:txBody>
      </p:sp>
      <p:sp>
        <p:nvSpPr>
          <p:cNvPr id="17" name="Text 14"/>
          <p:cNvSpPr/>
          <p:nvPr/>
        </p:nvSpPr>
        <p:spPr>
          <a:xfrm>
            <a:off x="500063" y="2466186"/>
            <a:ext cx="332329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deep into medulla, crucial for urine concentration </a:t>
            </a:r>
            <a:endParaRPr lang="en-US" sz="1046" dirty="0"/>
          </a:p>
        </p:txBody>
      </p:sp>
      <p:sp>
        <p:nvSpPr>
          <p:cNvPr id="18" name="Text 15"/>
          <p:cNvSpPr/>
          <p:nvPr/>
        </p:nvSpPr>
        <p:spPr>
          <a:xfrm>
            <a:off x="500063" y="2752198"/>
            <a:ext cx="4116139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Five Main Components</a:t>
            </a:r>
            <a:endParaRPr lang="en-US" sz="1463" dirty="0"/>
          </a:p>
        </p:txBody>
      </p:sp>
      <p:sp>
        <p:nvSpPr>
          <p:cNvPr id="19" name="Text 16"/>
          <p:cNvSpPr/>
          <p:nvPr/>
        </p:nvSpPr>
        <p:spPr>
          <a:xfrm>
            <a:off x="500063" y="2994825"/>
            <a:ext cx="127398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1. Renal Corpuscle: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1774050" y="2994825"/>
            <a:ext cx="276064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Glomerulus + Bowman's capsule (filtration)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500063" y="3241284"/>
            <a:ext cx="128526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2. Proximal Tubule: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1785324" y="3241284"/>
            <a:ext cx="207112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PCT and PST (65% reabsorption)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500063" y="3487744"/>
            <a:ext cx="112290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3. Loop of Henle: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1622971" y="3487744"/>
            <a:ext cx="21759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Descending, thin ascending, thick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500063" y="3691341"/>
            <a:ext cx="926929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ascending/TAL 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500063" y="3937800"/>
            <a:ext cx="107485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4. Distal Tubule:</a:t>
            </a:r>
            <a:endParaRPr lang="en-US" sz="994" dirty="0"/>
          </a:p>
        </p:txBody>
      </p:sp>
      <p:sp>
        <p:nvSpPr>
          <p:cNvPr id="27" name="Text 24"/>
          <p:cNvSpPr/>
          <p:nvPr/>
        </p:nvSpPr>
        <p:spPr>
          <a:xfrm>
            <a:off x="1574918" y="3937800"/>
            <a:ext cx="173928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DST and DCT (thiazide site) </a:t>
            </a:r>
            <a:endParaRPr lang="en-US" sz="994" dirty="0"/>
          </a:p>
        </p:txBody>
      </p:sp>
      <p:sp>
        <p:nvSpPr>
          <p:cNvPr id="28" name="Text 25"/>
          <p:cNvSpPr/>
          <p:nvPr/>
        </p:nvSpPr>
        <p:spPr>
          <a:xfrm>
            <a:off x="500063" y="4184259"/>
            <a:ext cx="122255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5. Collecting Duct:</a:t>
            </a:r>
            <a:endParaRPr lang="en-US" sz="994" dirty="0"/>
          </a:p>
        </p:txBody>
      </p:sp>
      <p:sp>
        <p:nvSpPr>
          <p:cNvPr id="29" name="Text 26"/>
          <p:cNvSpPr/>
          <p:nvPr/>
        </p:nvSpPr>
        <p:spPr>
          <a:xfrm>
            <a:off x="1722620" y="4184259"/>
            <a:ext cx="272969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Connecting tubule → cortical → medullary </a:t>
            </a:r>
            <a:endParaRPr lang="en-US" sz="994" dirty="0"/>
          </a:p>
        </p:txBody>
      </p:sp>
      <p:sp>
        <p:nvSpPr>
          <p:cNvPr id="30" name="Text 27"/>
          <p:cNvSpPr/>
          <p:nvPr/>
        </p:nvSpPr>
        <p:spPr>
          <a:xfrm>
            <a:off x="500063" y="4387856"/>
            <a:ext cx="103740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→ papillary duct </a:t>
            </a:r>
            <a:endParaRPr lang="en-US" sz="994" dirty="0"/>
          </a:p>
        </p:txBody>
      </p:sp>
      <p:sp>
        <p:nvSpPr>
          <p:cNvPr id="31" name="Shape 28"/>
          <p:cNvSpPr/>
          <p:nvPr/>
        </p:nvSpPr>
        <p:spPr>
          <a:xfrm>
            <a:off x="500063" y="4583978"/>
            <a:ext cx="4116139" cy="621506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32" name="Text 29"/>
          <p:cNvSpPr/>
          <p:nvPr/>
        </p:nvSpPr>
        <p:spPr>
          <a:xfrm>
            <a:off x="628650" y="4684734"/>
            <a:ext cx="91741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Pearl:</a:t>
            </a:r>
            <a:endParaRPr lang="en-US" sz="994" dirty="0"/>
          </a:p>
        </p:txBody>
      </p:sp>
      <p:sp>
        <p:nvSpPr>
          <p:cNvPr id="33" name="Text 30"/>
          <p:cNvSpPr/>
          <p:nvPr/>
        </p:nvSpPr>
        <p:spPr>
          <a:xfrm>
            <a:off x="1546064" y="4684734"/>
            <a:ext cx="258637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Nephron loss is irreversible and leads to </a:t>
            </a:r>
            <a:endParaRPr lang="en-US" sz="994" dirty="0"/>
          </a:p>
        </p:txBody>
      </p:sp>
      <p:sp>
        <p:nvSpPr>
          <p:cNvPr id="34" name="Text 31"/>
          <p:cNvSpPr/>
          <p:nvPr/>
        </p:nvSpPr>
        <p:spPr>
          <a:xfrm>
            <a:off x="628650" y="4888331"/>
            <a:ext cx="335650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compensatory hyperfiltration in remaining nephrons </a:t>
            </a:r>
            <a:endParaRPr lang="en-US" sz="994" dirty="0"/>
          </a:p>
        </p:txBody>
      </p:sp>
      <p:sp>
        <p:nvSpPr>
          <p:cNvPr id="36" name="Text 32"/>
          <p:cNvSpPr/>
          <p:nvPr/>
        </p:nvSpPr>
        <p:spPr>
          <a:xfrm>
            <a:off x="8317139" y="5582647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2A91AC5-8B89-C557-7907-81E7B1D7B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02" y="1527827"/>
            <a:ext cx="4250565" cy="2871788"/>
          </a:xfrm>
          <a:prstGeom prst="rect">
            <a:avLst/>
          </a:prstGeom>
        </p:spPr>
      </p:pic>
      <p:sp>
        <p:nvSpPr>
          <p:cNvPr id="39" name="Text 7">
            <a:extLst>
              <a:ext uri="{FF2B5EF4-FFF2-40B4-BE49-F238E27FC236}">
                <a16:creationId xmlns:a16="http://schemas.microsoft.com/office/drawing/2014/main" id="{4D56583F-3960-4A45-9EFA-2E20DF877987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26"/>
            <a:ext cx="9144000" cy="64513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24474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Glomerular Filtration Barrier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395952"/>
            <a:ext cx="4441543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 sophisticated three-layer biological filter that permits selective passage based on size and charge.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500063" y="818464"/>
            <a:ext cx="44415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1. Fenestrated Endothelium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00063" y="1132789"/>
            <a:ext cx="444154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70-100 nm pores, negatively charged glycocalyx </a:t>
            </a:r>
            <a:endParaRPr lang="en-US" sz="994" dirty="0"/>
          </a:p>
        </p:txBody>
      </p:sp>
      <p:sp>
        <p:nvSpPr>
          <p:cNvPr id="7" name="Text 4"/>
          <p:cNvSpPr/>
          <p:nvPr/>
        </p:nvSpPr>
        <p:spPr>
          <a:xfrm>
            <a:off x="500063" y="1464973"/>
            <a:ext cx="44415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2. Glomerular Basement Membrane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500063" y="1779298"/>
            <a:ext cx="4441543" cy="40719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300-350 nm thickness, Type IV collagen, heparan sulfate proteoglycans </a:t>
            </a:r>
            <a:endParaRPr lang="en-US" sz="994" dirty="0"/>
          </a:p>
        </p:txBody>
      </p:sp>
      <p:sp>
        <p:nvSpPr>
          <p:cNvPr id="9" name="Text 6"/>
          <p:cNvSpPr/>
          <p:nvPr/>
        </p:nvSpPr>
        <p:spPr>
          <a:xfrm>
            <a:off x="500063" y="2315079"/>
            <a:ext cx="44415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3. Podocyte Layer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00063" y="2629404"/>
            <a:ext cx="4441543" cy="20359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Foot processes, 40 nm slit diaphragm (nephrin, podocin, CD2AP) 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500063" y="2975876"/>
            <a:ext cx="4441543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Filtration Selectivity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500063" y="3299131"/>
            <a:ext cx="81101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Size barrier: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1311073" y="3299131"/>
            <a:ext cx="187336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Molecules &gt;70 kDa restricted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500063" y="3545590"/>
            <a:ext cx="103238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Charge barrier: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1532446" y="3545590"/>
            <a:ext cx="313281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Negative molecules repelled → Albumin (69 kDa, 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500063" y="3749187"/>
            <a:ext cx="179573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negative) normally excluded </a:t>
            </a:r>
            <a:endParaRPr lang="en-US" sz="994" dirty="0"/>
          </a:p>
        </p:txBody>
      </p:sp>
      <p:sp>
        <p:nvSpPr>
          <p:cNvPr id="17" name="Shape 14"/>
          <p:cNvSpPr/>
          <p:nvPr/>
        </p:nvSpPr>
        <p:spPr>
          <a:xfrm>
            <a:off x="500063" y="3943047"/>
            <a:ext cx="4441543" cy="1255849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28650" y="4036529"/>
            <a:ext cx="418436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Diseases</a:t>
            </a:r>
            <a:endParaRPr lang="en-US" sz="1046" dirty="0"/>
          </a:p>
        </p:txBody>
      </p:sp>
      <p:sp>
        <p:nvSpPr>
          <p:cNvPr id="19" name="Text 16"/>
          <p:cNvSpPr/>
          <p:nvPr/>
        </p:nvSpPr>
        <p:spPr>
          <a:xfrm>
            <a:off x="628650" y="4309777"/>
            <a:ext cx="106754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Minimal change: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1696194" y="4309777"/>
            <a:ext cx="208957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Podocyte foot process effacement 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628650" y="4511225"/>
            <a:ext cx="111383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Alport syndrome:</a:t>
            </a:r>
            <a:endParaRPr lang="en-US" sz="942" dirty="0"/>
          </a:p>
        </p:txBody>
      </p:sp>
      <p:sp>
        <p:nvSpPr>
          <p:cNvPr id="22" name="Text 19"/>
          <p:cNvSpPr/>
          <p:nvPr/>
        </p:nvSpPr>
        <p:spPr>
          <a:xfrm>
            <a:off x="1742489" y="4511225"/>
            <a:ext cx="167409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GBM collagen IV mutations 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628650" y="4712673"/>
            <a:ext cx="143491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Diabetic nephropathy: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2063567" y="4712673"/>
            <a:ext cx="99387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GBM thickening 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628650" y="4914122"/>
            <a:ext cx="115859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Anti-GBM disease:</a:t>
            </a:r>
            <a:endParaRPr lang="en-US" sz="942" dirty="0"/>
          </a:p>
        </p:txBody>
      </p:sp>
      <p:sp>
        <p:nvSpPr>
          <p:cNvPr id="26" name="Text 23"/>
          <p:cNvSpPr/>
          <p:nvPr/>
        </p:nvSpPr>
        <p:spPr>
          <a:xfrm>
            <a:off x="1787249" y="4914122"/>
            <a:ext cx="181077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Autoantibodies vs collagen IV </a:t>
            </a:r>
            <a:endParaRPr lang="en-US" sz="942" dirty="0"/>
          </a:p>
        </p:txBody>
      </p:sp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445" y="232676"/>
            <a:ext cx="3000375" cy="4000500"/>
          </a:xfrm>
          <a:prstGeom prst="rect">
            <a:avLst/>
          </a:prstGeom>
        </p:spPr>
      </p:pic>
      <p:sp>
        <p:nvSpPr>
          <p:cNvPr id="29" name="Text 7">
            <a:extLst>
              <a:ext uri="{FF2B5EF4-FFF2-40B4-BE49-F238E27FC236}">
                <a16:creationId xmlns:a16="http://schemas.microsoft.com/office/drawing/2014/main" id="{169F64A8-C421-4706-80A4-E60F0EC791F8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188"/>
            <a:ext cx="9144000" cy="6286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285750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Arterial Supply: Renal Arteries and Branching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679838"/>
            <a:ext cx="22585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renal arterial system delivers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2758632" y="679838"/>
            <a:ext cx="176294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20-25% of cardiac output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4521575" y="679838"/>
            <a:ext cx="17518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to 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500063" y="894151"/>
            <a:ext cx="80425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the kidneys.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500063" y="1066066"/>
            <a:ext cx="444154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Hierarchical Branching</a:t>
            </a:r>
            <a:endParaRPr lang="en-US" sz="1463" dirty="0"/>
          </a:p>
        </p:txBody>
      </p:sp>
      <p:sp>
        <p:nvSpPr>
          <p:cNvPr id="9" name="Text 6"/>
          <p:cNvSpPr/>
          <p:nvPr/>
        </p:nvSpPr>
        <p:spPr>
          <a:xfrm>
            <a:off x="500063" y="1359729"/>
            <a:ext cx="96276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Renal Arteries</a:t>
            </a:r>
            <a:endParaRPr lang="en-US" sz="994" dirty="0"/>
          </a:p>
        </p:txBody>
      </p:sp>
      <p:sp>
        <p:nvSpPr>
          <p:cNvPr id="10" name="Text 7"/>
          <p:cNvSpPr/>
          <p:nvPr/>
        </p:nvSpPr>
        <p:spPr>
          <a:xfrm>
            <a:off x="500063" y="1563326"/>
            <a:ext cx="416790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Origin from aorta at L1/L2, 4-6 cm length, 5-6 mm diameter. Right 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500063" y="1766923"/>
            <a:ext cx="192019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artery passes posterior to IVC.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500063" y="2027670"/>
            <a:ext cx="160639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Main Divisions at Hilum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500063" y="2231267"/>
            <a:ext cx="153880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Anterior division (75%)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2038871" y="2231267"/>
            <a:ext cx="252135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apical, upper, middle, lower segmental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500063" y="2434864"/>
            <a:ext cx="159269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Posterior division (25%)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2092756" y="2434864"/>
            <a:ext cx="136493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: posterior segmental </a:t>
            </a:r>
            <a:endParaRPr lang="en-US" sz="994" dirty="0"/>
          </a:p>
        </p:txBody>
      </p:sp>
      <p:sp>
        <p:nvSpPr>
          <p:cNvPr id="17" name="Text 14"/>
          <p:cNvSpPr/>
          <p:nvPr/>
        </p:nvSpPr>
        <p:spPr>
          <a:xfrm>
            <a:off x="500063" y="2695610"/>
            <a:ext cx="1282526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Intrarenal Cascade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500063" y="2899207"/>
            <a:ext cx="394558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Segmental → Lobar → Interlobar → Arcuate → Interlobular →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500063" y="3102804"/>
            <a:ext cx="429741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Afferent arterioles → Glomerular capillaries → Efferent arterioles → 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500063" y="3306401"/>
            <a:ext cx="2083352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Peritubular capillaries/vasa recta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500063" y="3525160"/>
            <a:ext cx="444154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Brödel's Avascular Line</a:t>
            </a:r>
            <a:endParaRPr lang="en-US" sz="1463" dirty="0"/>
          </a:p>
        </p:txBody>
      </p:sp>
      <p:sp>
        <p:nvSpPr>
          <p:cNvPr id="22" name="Text 19"/>
          <p:cNvSpPr/>
          <p:nvPr/>
        </p:nvSpPr>
        <p:spPr>
          <a:xfrm>
            <a:off x="500063" y="3773094"/>
            <a:ext cx="182980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Relatively avascular plane at </a:t>
            </a:r>
            <a:endParaRPr lang="en-US" sz="994" dirty="0"/>
          </a:p>
        </p:txBody>
      </p:sp>
      <p:sp>
        <p:nvSpPr>
          <p:cNvPr id="23" name="Text 20"/>
          <p:cNvSpPr/>
          <p:nvPr/>
        </p:nvSpPr>
        <p:spPr>
          <a:xfrm>
            <a:off x="2329867" y="3773094"/>
            <a:ext cx="145612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posterolateral border</a:t>
            </a:r>
            <a:endParaRPr lang="en-US" sz="994" dirty="0"/>
          </a:p>
        </p:txBody>
      </p:sp>
      <p:sp>
        <p:nvSpPr>
          <p:cNvPr id="24" name="Text 21"/>
          <p:cNvSpPr/>
          <p:nvPr/>
        </p:nvSpPr>
        <p:spPr>
          <a:xfrm>
            <a:off x="3785992" y="3773094"/>
            <a:ext cx="113811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between anterior </a:t>
            </a:r>
            <a:endParaRPr lang="en-US" sz="994" dirty="0"/>
          </a:p>
        </p:txBody>
      </p:sp>
      <p:sp>
        <p:nvSpPr>
          <p:cNvPr id="25" name="Text 22"/>
          <p:cNvSpPr/>
          <p:nvPr/>
        </p:nvSpPr>
        <p:spPr>
          <a:xfrm>
            <a:off x="500063" y="3976691"/>
            <a:ext cx="375066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(75%) and posterior (25%) territories. Surgical landmark for </a:t>
            </a:r>
            <a:endParaRPr lang="en-US" sz="994" dirty="0"/>
          </a:p>
        </p:txBody>
      </p:sp>
      <p:sp>
        <p:nvSpPr>
          <p:cNvPr id="26" name="Text 23"/>
          <p:cNvSpPr/>
          <p:nvPr/>
        </p:nvSpPr>
        <p:spPr>
          <a:xfrm>
            <a:off x="500063" y="4180288"/>
            <a:ext cx="259722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pyelolithotomy and partial nephrectomy. </a:t>
            </a:r>
            <a:endParaRPr lang="en-US" sz="994" dirty="0"/>
          </a:p>
        </p:txBody>
      </p:sp>
      <p:sp>
        <p:nvSpPr>
          <p:cNvPr id="27" name="Shape 24"/>
          <p:cNvSpPr/>
          <p:nvPr/>
        </p:nvSpPr>
        <p:spPr>
          <a:xfrm>
            <a:off x="500063" y="4399974"/>
            <a:ext cx="4828226" cy="832247"/>
          </a:xfrm>
          <a:prstGeom prst="rect">
            <a:avLst/>
          </a:prstGeom>
          <a:solidFill>
            <a:srgbClr val="3182CE">
              <a:alpha val="20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628650" y="4526358"/>
            <a:ext cx="138446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Significance:</a:t>
            </a:r>
            <a:endParaRPr lang="en-US" sz="994" dirty="0"/>
          </a:p>
        </p:txBody>
      </p:sp>
      <p:sp>
        <p:nvSpPr>
          <p:cNvPr id="29" name="Text 26"/>
          <p:cNvSpPr/>
          <p:nvPr/>
        </p:nvSpPr>
        <p:spPr>
          <a:xfrm>
            <a:off x="2013114" y="4526358"/>
            <a:ext cx="2386850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End-artery system with no collaterals </a:t>
            </a:r>
            <a:endParaRPr lang="en-US" sz="994" dirty="0"/>
          </a:p>
        </p:txBody>
      </p:sp>
      <p:sp>
        <p:nvSpPr>
          <p:cNvPr id="30" name="Text 27"/>
          <p:cNvSpPr/>
          <p:nvPr/>
        </p:nvSpPr>
        <p:spPr>
          <a:xfrm>
            <a:off x="628650" y="4746484"/>
            <a:ext cx="4648744" cy="28995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Arterial occlusion leads to infarction. Accessory renal arteries in 30% must be preserved during surgery. </a:t>
            </a:r>
            <a:endParaRPr lang="en-US" sz="942" dirty="0"/>
          </a:p>
        </p:txBody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289" y="670909"/>
            <a:ext cx="3214688" cy="3929063"/>
          </a:xfrm>
          <a:prstGeom prst="rect">
            <a:avLst/>
          </a:prstGeom>
        </p:spPr>
      </p:pic>
      <p:sp>
        <p:nvSpPr>
          <p:cNvPr id="32" name="Text 28"/>
          <p:cNvSpPr/>
          <p:nvPr/>
        </p:nvSpPr>
        <p:spPr>
          <a:xfrm>
            <a:off x="8317139" y="5508462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33" name="Text 7">
            <a:extLst>
              <a:ext uri="{FF2B5EF4-FFF2-40B4-BE49-F238E27FC236}">
                <a16:creationId xmlns:a16="http://schemas.microsoft.com/office/drawing/2014/main" id="{3646414E-F9D7-3AA4-E749-4B1A6F9FD3B3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3360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0063" y="24502"/>
            <a:ext cx="814387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250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Venous Drainage: Renal Veins 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00063" y="457164"/>
            <a:ext cx="397920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The renal venous system differs from the arterial system by </a:t>
            </a:r>
            <a:endParaRPr lang="en-US" sz="1046" dirty="0"/>
          </a:p>
        </p:txBody>
      </p:sp>
      <p:sp>
        <p:nvSpPr>
          <p:cNvPr id="5" name="Text 2"/>
          <p:cNvSpPr/>
          <p:nvPr/>
        </p:nvSpPr>
        <p:spPr>
          <a:xfrm>
            <a:off x="500063" y="671476"/>
            <a:ext cx="77883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possessing </a:t>
            </a:r>
            <a:endParaRPr lang="en-US" sz="1046" dirty="0"/>
          </a:p>
        </p:txBody>
      </p:sp>
      <p:sp>
        <p:nvSpPr>
          <p:cNvPr id="6" name="Text 3"/>
          <p:cNvSpPr/>
          <p:nvPr/>
        </p:nvSpPr>
        <p:spPr>
          <a:xfrm>
            <a:off x="1278899" y="671476"/>
            <a:ext cx="198839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extensive free anastomoses</a:t>
            </a:r>
            <a:endParaRPr lang="en-US" sz="1046" dirty="0"/>
          </a:p>
        </p:txBody>
      </p:sp>
      <p:sp>
        <p:nvSpPr>
          <p:cNvPr id="7" name="Text 4"/>
          <p:cNvSpPr/>
          <p:nvPr/>
        </p:nvSpPr>
        <p:spPr>
          <a:xfrm>
            <a:off x="3267289" y="671476"/>
            <a:ext cx="16470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, permitting safe ligation </a:t>
            </a:r>
            <a:endParaRPr lang="en-US" sz="1046" dirty="0"/>
          </a:p>
        </p:txBody>
      </p:sp>
      <p:sp>
        <p:nvSpPr>
          <p:cNvPr id="8" name="Text 5"/>
          <p:cNvSpPr/>
          <p:nvPr/>
        </p:nvSpPr>
        <p:spPr>
          <a:xfrm>
            <a:off x="500063" y="885789"/>
            <a:ext cx="82940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of branches. </a:t>
            </a:r>
            <a:endParaRPr lang="en-US" sz="1046" dirty="0"/>
          </a:p>
        </p:txBody>
      </p:sp>
      <p:sp>
        <p:nvSpPr>
          <p:cNvPr id="9" name="Text 6"/>
          <p:cNvSpPr/>
          <p:nvPr/>
        </p:nvSpPr>
        <p:spPr>
          <a:xfrm>
            <a:off x="500063" y="1070768"/>
            <a:ext cx="444154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3182CE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Right Renal Vein</a:t>
            </a:r>
            <a:endParaRPr lang="en-US" sz="1463" dirty="0"/>
          </a:p>
        </p:txBody>
      </p:sp>
      <p:sp>
        <p:nvSpPr>
          <p:cNvPr id="10" name="Text 7"/>
          <p:cNvSpPr/>
          <p:nvPr/>
        </p:nvSpPr>
        <p:spPr>
          <a:xfrm>
            <a:off x="500063" y="1429741"/>
            <a:ext cx="51878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Length:</a:t>
            </a:r>
            <a:endParaRPr lang="en-US" sz="994" dirty="0"/>
          </a:p>
        </p:txBody>
      </p:sp>
      <p:sp>
        <p:nvSpPr>
          <p:cNvPr id="11" name="Text 8"/>
          <p:cNvSpPr/>
          <p:nvPr/>
        </p:nvSpPr>
        <p:spPr>
          <a:xfrm>
            <a:off x="1018849" y="1429741"/>
            <a:ext cx="1731801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2-2.5 cm (shorter than left) </a:t>
            </a:r>
            <a:endParaRPr lang="en-US" sz="994" dirty="0"/>
          </a:p>
        </p:txBody>
      </p:sp>
      <p:sp>
        <p:nvSpPr>
          <p:cNvPr id="12" name="Text 9"/>
          <p:cNvSpPr/>
          <p:nvPr/>
        </p:nvSpPr>
        <p:spPr>
          <a:xfrm>
            <a:off x="500063" y="1669057"/>
            <a:ext cx="50765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Course:</a:t>
            </a:r>
            <a:endParaRPr lang="en-US" sz="994" dirty="0"/>
          </a:p>
        </p:txBody>
      </p:sp>
      <p:sp>
        <p:nvSpPr>
          <p:cNvPr id="13" name="Text 10"/>
          <p:cNvSpPr/>
          <p:nvPr/>
        </p:nvSpPr>
        <p:spPr>
          <a:xfrm>
            <a:off x="1007715" y="1669057"/>
            <a:ext cx="199268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Anterior-superior to lateral IVC </a:t>
            </a:r>
            <a:endParaRPr lang="en-US" sz="994" dirty="0"/>
          </a:p>
        </p:txBody>
      </p:sp>
      <p:sp>
        <p:nvSpPr>
          <p:cNvPr id="14" name="Text 11"/>
          <p:cNvSpPr/>
          <p:nvPr/>
        </p:nvSpPr>
        <p:spPr>
          <a:xfrm>
            <a:off x="500063" y="1908372"/>
            <a:ext cx="78020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Tributaries:</a:t>
            </a:r>
            <a:endParaRPr lang="en-US" sz="994" dirty="0"/>
          </a:p>
        </p:txBody>
      </p:sp>
      <p:sp>
        <p:nvSpPr>
          <p:cNvPr id="15" name="Text 12"/>
          <p:cNvSpPr/>
          <p:nvPr/>
        </p:nvSpPr>
        <p:spPr>
          <a:xfrm>
            <a:off x="1280266" y="1908372"/>
            <a:ext cx="213288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Usually none (drains kidney only) </a:t>
            </a:r>
            <a:endParaRPr lang="en-US" sz="994" dirty="0"/>
          </a:p>
        </p:txBody>
      </p:sp>
      <p:sp>
        <p:nvSpPr>
          <p:cNvPr id="16" name="Text 13"/>
          <p:cNvSpPr/>
          <p:nvPr/>
        </p:nvSpPr>
        <p:spPr>
          <a:xfrm>
            <a:off x="500063" y="2107536"/>
            <a:ext cx="4441543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463" b="1" dirty="0">
                <a:solidFill>
                  <a:srgbClr val="0694A2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Left Renal Vein</a:t>
            </a:r>
            <a:endParaRPr lang="en-US" sz="1463" dirty="0"/>
          </a:p>
        </p:txBody>
      </p:sp>
      <p:sp>
        <p:nvSpPr>
          <p:cNvPr id="17" name="Text 14"/>
          <p:cNvSpPr/>
          <p:nvPr/>
        </p:nvSpPr>
        <p:spPr>
          <a:xfrm>
            <a:off x="500063" y="2466509"/>
            <a:ext cx="518787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Length:</a:t>
            </a:r>
            <a:endParaRPr lang="en-US" sz="994" dirty="0"/>
          </a:p>
        </p:txBody>
      </p:sp>
      <p:sp>
        <p:nvSpPr>
          <p:cNvPr id="18" name="Text 15"/>
          <p:cNvSpPr/>
          <p:nvPr/>
        </p:nvSpPr>
        <p:spPr>
          <a:xfrm>
            <a:off x="1018849" y="2466509"/>
            <a:ext cx="2517418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8.5 cm average (3-4× longer than right) </a:t>
            </a:r>
            <a:endParaRPr lang="en-US" sz="994" dirty="0"/>
          </a:p>
        </p:txBody>
      </p:sp>
      <p:sp>
        <p:nvSpPr>
          <p:cNvPr id="19" name="Text 16"/>
          <p:cNvSpPr/>
          <p:nvPr/>
        </p:nvSpPr>
        <p:spPr>
          <a:xfrm>
            <a:off x="500063" y="2705825"/>
            <a:ext cx="507653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Course:</a:t>
            </a:r>
            <a:endParaRPr lang="en-US" sz="994" dirty="0"/>
          </a:p>
        </p:txBody>
      </p:sp>
      <p:sp>
        <p:nvSpPr>
          <p:cNvPr id="20" name="Text 17"/>
          <p:cNvSpPr/>
          <p:nvPr/>
        </p:nvSpPr>
        <p:spPr>
          <a:xfrm>
            <a:off x="1007715" y="2705825"/>
            <a:ext cx="3389765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Transverse, crosses anterior to aorta, inferior to SMA </a:t>
            </a:r>
            <a:endParaRPr lang="en-US" sz="994" dirty="0"/>
          </a:p>
        </p:txBody>
      </p:sp>
      <p:sp>
        <p:nvSpPr>
          <p:cNvPr id="21" name="Text 18"/>
          <p:cNvSpPr/>
          <p:nvPr/>
        </p:nvSpPr>
        <p:spPr>
          <a:xfrm>
            <a:off x="500063" y="2945141"/>
            <a:ext cx="780204" cy="18395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94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Tributaries:</a:t>
            </a:r>
            <a:endParaRPr lang="en-US" sz="994" dirty="0"/>
          </a:p>
        </p:txBody>
      </p:sp>
      <p:sp>
        <p:nvSpPr>
          <p:cNvPr id="22" name="Text 19"/>
          <p:cNvSpPr/>
          <p:nvPr/>
        </p:nvSpPr>
        <p:spPr>
          <a:xfrm>
            <a:off x="642938" y="3198744"/>
            <a:ext cx="170919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adrenal vein (superior)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642938" y="3378761"/>
            <a:ext cx="167975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gonadal vein (inferior)</a:t>
            </a:r>
            <a:endParaRPr lang="en-US" sz="942" dirty="0"/>
          </a:p>
        </p:txBody>
      </p:sp>
      <p:sp>
        <p:nvSpPr>
          <p:cNvPr id="24" name="Text 21"/>
          <p:cNvSpPr/>
          <p:nvPr/>
        </p:nvSpPr>
        <p:spPr>
          <a:xfrm>
            <a:off x="642938" y="3558778"/>
            <a:ext cx="218612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inferior phrenic vein (superior)</a:t>
            </a:r>
            <a:endParaRPr lang="en-US" sz="942" dirty="0"/>
          </a:p>
        </p:txBody>
      </p:sp>
      <p:sp>
        <p:nvSpPr>
          <p:cNvPr id="25" name="Text 22"/>
          <p:cNvSpPr/>
          <p:nvPr/>
        </p:nvSpPr>
        <p:spPr>
          <a:xfrm>
            <a:off x="642938" y="3738794"/>
            <a:ext cx="181579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Posterior lumbar veins (75%) </a:t>
            </a:r>
            <a:endParaRPr lang="en-US" sz="942" dirty="0"/>
          </a:p>
        </p:txBody>
      </p:sp>
      <p:sp>
        <p:nvSpPr>
          <p:cNvPr id="26" name="Shape 23"/>
          <p:cNvSpPr/>
          <p:nvPr/>
        </p:nvSpPr>
        <p:spPr>
          <a:xfrm>
            <a:off x="500063" y="3921524"/>
            <a:ext cx="4441543" cy="1277280"/>
          </a:xfrm>
          <a:prstGeom prst="rect">
            <a:avLst/>
          </a:prstGeom>
          <a:solidFill>
            <a:srgbClr val="0694A2">
              <a:alpha val="20000"/>
            </a:srgbClr>
          </a:solidFill>
          <a:ln/>
        </p:spPr>
      </p:sp>
      <p:sp>
        <p:nvSpPr>
          <p:cNvPr id="27" name="Text 24"/>
          <p:cNvSpPr/>
          <p:nvPr/>
        </p:nvSpPr>
        <p:spPr>
          <a:xfrm>
            <a:off x="628650" y="4021536"/>
            <a:ext cx="418436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046" b="1" dirty="0">
                <a:solidFill>
                  <a:srgbClr val="FFFFFF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Clinical Significance</a:t>
            </a:r>
            <a:endParaRPr lang="en-US" sz="1046" dirty="0"/>
          </a:p>
        </p:txBody>
      </p:sp>
      <p:sp>
        <p:nvSpPr>
          <p:cNvPr id="28" name="Text 25"/>
          <p:cNvSpPr/>
          <p:nvPr/>
        </p:nvSpPr>
        <p:spPr>
          <a:xfrm>
            <a:off x="628650" y="4292999"/>
            <a:ext cx="418436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kidney preferred for transplant (longer vein) 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628650" y="4501591"/>
            <a:ext cx="418436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Left gonadal drainage explains 93% left-sided varicocele </a:t>
            </a:r>
            <a:endParaRPr lang="en-US" sz="942" dirty="0"/>
          </a:p>
        </p:txBody>
      </p:sp>
      <p:sp>
        <p:nvSpPr>
          <p:cNvPr id="30" name="Text 27"/>
          <p:cNvSpPr/>
          <p:nvPr/>
        </p:nvSpPr>
        <p:spPr>
          <a:xfrm>
            <a:off x="628650" y="4710183"/>
            <a:ext cx="418436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Venous branches safely ligated due to collaterals </a:t>
            </a:r>
            <a:endParaRPr lang="en-US" sz="942" dirty="0"/>
          </a:p>
        </p:txBody>
      </p:sp>
      <p:sp>
        <p:nvSpPr>
          <p:cNvPr id="31" name="Text 28"/>
          <p:cNvSpPr/>
          <p:nvPr/>
        </p:nvSpPr>
        <p:spPr>
          <a:xfrm>
            <a:off x="628650" y="4918775"/>
            <a:ext cx="4184368" cy="180017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dirty="0">
                <a:solidFill>
                  <a:srgbClr val="E2E8F0"/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• LRV compression causes nutcracker syndrome </a:t>
            </a:r>
            <a:endParaRPr lang="en-US" sz="942" dirty="0"/>
          </a:p>
        </p:txBody>
      </p:sp>
      <p:pic>
        <p:nvPicPr>
          <p:cNvPr id="3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289" y="624577"/>
            <a:ext cx="3214688" cy="3929063"/>
          </a:xfrm>
          <a:prstGeom prst="rect">
            <a:avLst/>
          </a:prstGeom>
        </p:spPr>
      </p:pic>
      <p:sp>
        <p:nvSpPr>
          <p:cNvPr id="33" name="Text 29"/>
          <p:cNvSpPr/>
          <p:nvPr/>
        </p:nvSpPr>
        <p:spPr>
          <a:xfrm>
            <a:off x="8317139" y="5294318"/>
            <a:ext cx="61254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37" dirty="0">
                <a:solidFill>
                  <a:srgbClr val="FFFFFF">
                    <a:alpha val="3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NephroHub</a:t>
            </a:r>
            <a:endParaRPr lang="en-US" sz="837" dirty="0"/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95EBABAB-C8CC-29B3-49D6-0286B8564794}"/>
              </a:ext>
            </a:extLst>
          </p:cNvPr>
          <p:cNvSpPr/>
          <p:nvPr/>
        </p:nvSpPr>
        <p:spPr>
          <a:xfrm>
            <a:off x="8111979" y="4831696"/>
            <a:ext cx="732445" cy="144976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42" kern="0" spc="2" dirty="0">
                <a:solidFill>
                  <a:srgbClr val="FFFFFF">
                    <a:alpha val="40000"/>
                  </a:srgbClr>
                </a:solidFill>
                <a:latin typeface="Noto Sans" pitchFamily="34" charset="0"/>
                <a:ea typeface="Noto Sans" pitchFamily="34" charset="-122"/>
                <a:cs typeface="Noto Sans" pitchFamily="34" charset="-120"/>
              </a:rPr>
              <a:t> Kidney-Hub </a:t>
            </a:r>
            <a:endParaRPr lang="en-US" sz="9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2833</Words>
  <Application>Microsoft Office PowerPoint</Application>
  <PresentationFormat>On-screen Show (16:9)</PresentationFormat>
  <Paragraphs>486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yusof ayran</cp:lastModifiedBy>
  <cp:revision>4</cp:revision>
  <dcterms:created xsi:type="dcterms:W3CDTF">2025-10-18T13:34:27Z</dcterms:created>
  <dcterms:modified xsi:type="dcterms:W3CDTF">2025-10-18T14:50:30Z</dcterms:modified>
</cp:coreProperties>
</file>