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9" d="100"/>
          <a:sy n="159" d="100"/>
        </p:scale>
        <p:origin x="15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59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Introduction to Nephrology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4214813" y="1271588"/>
            <a:ext cx="714375" cy="42863"/>
          </a:xfrm>
          <a:prstGeom prst="rect">
            <a:avLst/>
          </a:prstGeom>
          <a:solidFill>
            <a:srgbClr val="9C1A4F"/>
          </a:solidFill>
          <a:ln/>
        </p:spPr>
      </p:sp>
      <p:sp>
        <p:nvSpPr>
          <p:cNvPr id="5" name="Text 2"/>
          <p:cNvSpPr/>
          <p:nvPr/>
        </p:nvSpPr>
        <p:spPr>
          <a:xfrm>
            <a:off x="285750" y="1528763"/>
            <a:ext cx="864393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Understanding Kidney Structure, Function, and Disease</a:t>
            </a:r>
            <a:endParaRPr lang="en-US" sz="20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485775"/>
          </a:xfrm>
          <a:prstGeom prst="rect">
            <a:avLst/>
          </a:prstGeom>
          <a:noFill/>
          <a:ln/>
        </p:spPr>
        <p:txBody>
          <a:bodyPr wrap="square" lIns="0" tIns="0" rIns="0" bIns="8509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Kidney Anatomy and Structure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357188" y="907256"/>
            <a:ext cx="585732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Location: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940722" y="907256"/>
            <a:ext cx="3800977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Pair of bean-shaped organs located on either side of the spine, below the ribcage in the retroperitoneal space.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361695" y="1321594"/>
            <a:ext cx="338212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Size: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083597" y="1321594"/>
            <a:ext cx="363549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Each kidney is approximately 10-12 cm long, 5-7 cm wide, and 3 cm thick, weighing about 150g.</a:t>
            </a:r>
            <a:endParaRPr lang="en-US" sz="900" dirty="0"/>
          </a:p>
        </p:txBody>
      </p:sp>
      <p:sp>
        <p:nvSpPr>
          <p:cNvPr id="10" name="Text 5"/>
          <p:cNvSpPr/>
          <p:nvPr/>
        </p:nvSpPr>
        <p:spPr>
          <a:xfrm>
            <a:off x="361695" y="1735931"/>
            <a:ext cx="617600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Structure: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1083597" y="1735931"/>
            <a:ext cx="3521311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Divided into outer cortex and inner medulla. The medulla contains renal pyramids that drain into calyces, which connect to the renal pelvis.</a:t>
            </a:r>
            <a:endParaRPr lang="en-US" sz="900" dirty="0"/>
          </a:p>
        </p:txBody>
      </p:sp>
      <p:sp>
        <p:nvSpPr>
          <p:cNvPr id="13" name="Text 7"/>
          <p:cNvSpPr/>
          <p:nvPr/>
        </p:nvSpPr>
        <p:spPr>
          <a:xfrm>
            <a:off x="325976" y="2321719"/>
            <a:ext cx="846032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Blood Supply:</a:t>
            </a:r>
            <a:endParaRPr lang="en-US" sz="900" dirty="0"/>
          </a:p>
        </p:txBody>
      </p:sp>
      <p:sp>
        <p:nvSpPr>
          <p:cNvPr id="14" name="Text 8"/>
          <p:cNvSpPr/>
          <p:nvPr/>
        </p:nvSpPr>
        <p:spPr>
          <a:xfrm>
            <a:off x="1138118" y="2321719"/>
            <a:ext cx="3558871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Receives 20-25% of cardiac output via renal arteries, which branch into smaller vessels to supply nephrons.</a:t>
            </a:r>
            <a:endParaRPr lang="en-US" sz="900" dirty="0"/>
          </a:p>
        </p:txBody>
      </p:sp>
      <p:sp>
        <p:nvSpPr>
          <p:cNvPr id="15" name="Shape 9"/>
          <p:cNvSpPr/>
          <p:nvPr/>
        </p:nvSpPr>
        <p:spPr>
          <a:xfrm>
            <a:off x="285750" y="2786063"/>
            <a:ext cx="3857625" cy="1014413"/>
          </a:xfrm>
          <a:prstGeom prst="rect">
            <a:avLst/>
          </a:prstGeom>
          <a:solidFill>
            <a:srgbClr val="F0F9FA"/>
          </a:solidFill>
          <a:ln/>
        </p:spPr>
      </p:sp>
      <p:sp>
        <p:nvSpPr>
          <p:cNvPr id="16" name="Shape 10"/>
          <p:cNvSpPr/>
          <p:nvPr/>
        </p:nvSpPr>
        <p:spPr>
          <a:xfrm>
            <a:off x="285750" y="2786063"/>
            <a:ext cx="28575" cy="1014413"/>
          </a:xfrm>
          <a:prstGeom prst="rect">
            <a:avLst/>
          </a:prstGeom>
          <a:solidFill>
            <a:srgbClr val="38B2AC"/>
          </a:solidFill>
          <a:ln/>
        </p:spPr>
      </p:sp>
      <p:sp>
        <p:nvSpPr>
          <p:cNvPr id="17" name="Text 11"/>
          <p:cNvSpPr/>
          <p:nvPr/>
        </p:nvSpPr>
        <p:spPr>
          <a:xfrm>
            <a:off x="392906" y="2893219"/>
            <a:ext cx="3714750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25" dirty="0">
                <a:solidFill>
                  <a:srgbClr val="9C1A4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Key Takeaways</a:t>
            </a:r>
            <a:endParaRPr lang="en-US" sz="1125" dirty="0"/>
          </a:p>
        </p:txBody>
      </p:sp>
      <p:sp>
        <p:nvSpPr>
          <p:cNvPr id="18" name="Text 12"/>
          <p:cNvSpPr/>
          <p:nvPr/>
        </p:nvSpPr>
        <p:spPr>
          <a:xfrm>
            <a:off x="535781" y="3178969"/>
            <a:ext cx="35718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The kidneys filter about 180 liters of blood daily</a:t>
            </a:r>
            <a:endParaRPr lang="en-US" sz="900" dirty="0"/>
          </a:p>
        </p:txBody>
      </p:sp>
      <p:sp>
        <p:nvSpPr>
          <p:cNvPr id="19" name="Text 13"/>
          <p:cNvSpPr/>
          <p:nvPr/>
        </p:nvSpPr>
        <p:spPr>
          <a:xfrm>
            <a:off x="535781" y="3350419"/>
            <a:ext cx="35718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Each kidney contains approximately 1 million nephrons</a:t>
            </a:r>
            <a:endParaRPr lang="en-US" sz="900" dirty="0"/>
          </a:p>
        </p:txBody>
      </p:sp>
      <p:sp>
        <p:nvSpPr>
          <p:cNvPr id="20" name="Text 14"/>
          <p:cNvSpPr/>
          <p:nvPr/>
        </p:nvSpPr>
        <p:spPr>
          <a:xfrm>
            <a:off x="535781" y="3521869"/>
            <a:ext cx="35718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The hilum is where blood vessels, nerves, and ureter enter/exit</a:t>
            </a:r>
            <a:endParaRPr lang="en-US" sz="90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88" y="885825"/>
            <a:ext cx="3571875" cy="2678906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217086" y="3707606"/>
            <a:ext cx="306748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788" dirty="0">
                <a:solidFill>
                  <a:srgbClr val="4B556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Cross-sectional view of kidney showing major anatomical structures</a:t>
            </a:r>
            <a:endParaRPr lang="en-US" sz="7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5927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485775"/>
          </a:xfrm>
          <a:prstGeom prst="rect">
            <a:avLst/>
          </a:prstGeom>
          <a:noFill/>
          <a:ln/>
        </p:spPr>
        <p:txBody>
          <a:bodyPr wrap="square" lIns="0" tIns="0" rIns="0" bIns="8509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The Nephron: Functional Unit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392906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The nephron is the microscopic functional unit of the kidney, with each kidney containing approximately 1 million nephrons.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378619" y="1314450"/>
            <a:ext cx="3836194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Renal Corpuscle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378619" y="1500188"/>
            <a:ext cx="3836194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788" dirty="0">
                <a:solidFill>
                  <a:srgbClr val="4A556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Consists of the glomerulus and Bowman's capsule. Site of blood filtration.</a:t>
            </a:r>
            <a:endParaRPr lang="en-US" sz="788" dirty="0"/>
          </a:p>
        </p:txBody>
      </p:sp>
      <p:sp>
        <p:nvSpPr>
          <p:cNvPr id="7" name="Text 4"/>
          <p:cNvSpPr/>
          <p:nvPr/>
        </p:nvSpPr>
        <p:spPr>
          <a:xfrm>
            <a:off x="378619" y="1735931"/>
            <a:ext cx="3836194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Proximal Convoluted Tubule (PCT)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378619" y="1921669"/>
            <a:ext cx="3836194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788" dirty="0">
                <a:solidFill>
                  <a:srgbClr val="4A556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Reabsorbs ~65% of filtered water and sodium, glucose, amino acids, and bicarbonate.</a:t>
            </a:r>
            <a:endParaRPr lang="en-US" sz="788" dirty="0"/>
          </a:p>
        </p:txBody>
      </p:sp>
      <p:sp>
        <p:nvSpPr>
          <p:cNvPr id="9" name="Text 6"/>
          <p:cNvSpPr/>
          <p:nvPr/>
        </p:nvSpPr>
        <p:spPr>
          <a:xfrm>
            <a:off x="378619" y="2307431"/>
            <a:ext cx="3836194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Loop of Henle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378619" y="2493169"/>
            <a:ext cx="3836194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788" dirty="0">
                <a:solidFill>
                  <a:srgbClr val="4A556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Creates medullary concentration gradient essential for urine concentration.</a:t>
            </a:r>
            <a:endParaRPr lang="en-US" sz="788" dirty="0"/>
          </a:p>
        </p:txBody>
      </p:sp>
      <p:sp>
        <p:nvSpPr>
          <p:cNvPr id="11" name="Text 8"/>
          <p:cNvSpPr/>
          <p:nvPr/>
        </p:nvSpPr>
        <p:spPr>
          <a:xfrm>
            <a:off x="378619" y="2728913"/>
            <a:ext cx="3836194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Distal Convoluted Tubule (DCT)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378619" y="2914650"/>
            <a:ext cx="3836194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788" dirty="0">
                <a:solidFill>
                  <a:srgbClr val="4A556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Site of fine-tuning of electrolyte balance. Regulated by aldosterone.</a:t>
            </a:r>
            <a:endParaRPr lang="en-US" sz="788" dirty="0"/>
          </a:p>
        </p:txBody>
      </p:sp>
      <p:sp>
        <p:nvSpPr>
          <p:cNvPr id="13" name="Text 10"/>
          <p:cNvSpPr/>
          <p:nvPr/>
        </p:nvSpPr>
        <p:spPr>
          <a:xfrm>
            <a:off x="378619" y="3150394"/>
            <a:ext cx="3836194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Collecting Duct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378619" y="3336131"/>
            <a:ext cx="3836194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788" dirty="0">
                <a:solidFill>
                  <a:srgbClr val="4A556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Final site of water reabsorption, regulated by ADH. Controls urine concentration.</a:t>
            </a:r>
            <a:endParaRPr lang="en-US" sz="788" dirty="0"/>
          </a:p>
        </p:txBody>
      </p:sp>
      <p:sp>
        <p:nvSpPr>
          <p:cNvPr id="15" name="Shape 12"/>
          <p:cNvSpPr/>
          <p:nvPr/>
        </p:nvSpPr>
        <p:spPr>
          <a:xfrm>
            <a:off x="285750" y="3600450"/>
            <a:ext cx="3857625" cy="842963"/>
          </a:xfrm>
          <a:prstGeom prst="rect">
            <a:avLst/>
          </a:prstGeom>
          <a:solidFill>
            <a:srgbClr val="F0F9FA"/>
          </a:solidFill>
          <a:ln/>
        </p:spPr>
      </p:sp>
      <p:sp>
        <p:nvSpPr>
          <p:cNvPr id="16" name="Shape 13"/>
          <p:cNvSpPr/>
          <p:nvPr/>
        </p:nvSpPr>
        <p:spPr>
          <a:xfrm>
            <a:off x="285750" y="3600450"/>
            <a:ext cx="28575" cy="842963"/>
          </a:xfrm>
          <a:prstGeom prst="rect">
            <a:avLst/>
          </a:prstGeom>
          <a:solidFill>
            <a:srgbClr val="38B2AC"/>
          </a:solidFill>
          <a:ln/>
        </p:spPr>
      </p:sp>
      <p:sp>
        <p:nvSpPr>
          <p:cNvPr id="17" name="Text 14"/>
          <p:cNvSpPr/>
          <p:nvPr/>
        </p:nvSpPr>
        <p:spPr>
          <a:xfrm>
            <a:off x="392906" y="3707606"/>
            <a:ext cx="3714750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25" dirty="0">
                <a:solidFill>
                  <a:srgbClr val="9C1A4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Key Takeaways</a:t>
            </a:r>
            <a:endParaRPr lang="en-US" sz="1125" dirty="0"/>
          </a:p>
        </p:txBody>
      </p:sp>
      <p:sp>
        <p:nvSpPr>
          <p:cNvPr id="18" name="Text 15"/>
          <p:cNvSpPr/>
          <p:nvPr/>
        </p:nvSpPr>
        <p:spPr>
          <a:xfrm>
            <a:off x="535781" y="3993356"/>
            <a:ext cx="35718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Two types: cortical (85%) and juxtamedullary (15%) nephrons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535781" y="4164806"/>
            <a:ext cx="35718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Processes 180L of filtrate daily, producing 1-2L of urine</a:t>
            </a:r>
            <a:endParaRPr lang="en-US" sz="900" dirty="0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781" y="296270"/>
            <a:ext cx="3214688" cy="5106832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5341962" y="6135532"/>
            <a:ext cx="281773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788" dirty="0">
                <a:solidFill>
                  <a:srgbClr val="4B556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Detailed structure of a nephron showing all major components</a:t>
            </a:r>
            <a:endParaRPr lang="en-US" sz="788" dirty="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25" y="5849782"/>
            <a:ext cx="5715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435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485775"/>
          </a:xfrm>
          <a:prstGeom prst="rect">
            <a:avLst/>
          </a:prstGeom>
          <a:noFill/>
          <a:ln/>
        </p:spPr>
        <p:txBody>
          <a:bodyPr wrap="square" lIns="0" tIns="0" rIns="0" bIns="8509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Basic Kidney Functions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85825"/>
            <a:ext cx="3857625" cy="72151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285750" y="885825"/>
            <a:ext cx="28575" cy="721519"/>
          </a:xfrm>
          <a:prstGeom prst="rect">
            <a:avLst/>
          </a:prstGeom>
          <a:solidFill>
            <a:srgbClr val="38B2AC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1053703"/>
            <a:ext cx="142875" cy="71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85788" y="971550"/>
            <a:ext cx="95648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Waste Excretion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371475" y="1178719"/>
            <a:ext cx="375761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Removal of metabolic waste products (urea, creatinine, uric acid) and toxins from the bloodstream.</a:t>
            </a:r>
            <a:endParaRPr lang="en-US" sz="900" dirty="0"/>
          </a:p>
        </p:txBody>
      </p:sp>
      <p:sp>
        <p:nvSpPr>
          <p:cNvPr id="9" name="Shape 5"/>
          <p:cNvSpPr/>
          <p:nvPr/>
        </p:nvSpPr>
        <p:spPr>
          <a:xfrm>
            <a:off x="285750" y="1714500"/>
            <a:ext cx="3857625" cy="72151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Shape 6"/>
          <p:cNvSpPr/>
          <p:nvPr/>
        </p:nvSpPr>
        <p:spPr>
          <a:xfrm>
            <a:off x="285750" y="1714500"/>
            <a:ext cx="28575" cy="721519"/>
          </a:xfrm>
          <a:prstGeom prst="rect">
            <a:avLst/>
          </a:prstGeom>
          <a:solidFill>
            <a:srgbClr val="38B2AC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1882378"/>
            <a:ext cx="178594" cy="714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21506" y="1800225"/>
            <a:ext cx="154505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Fluid &amp; Electrolyte Balance</a:t>
            </a:r>
            <a:endParaRPr lang="en-US" sz="900" dirty="0"/>
          </a:p>
        </p:txBody>
      </p:sp>
      <p:sp>
        <p:nvSpPr>
          <p:cNvPr id="13" name="Text 8"/>
          <p:cNvSpPr/>
          <p:nvPr/>
        </p:nvSpPr>
        <p:spPr>
          <a:xfrm>
            <a:off x="371475" y="2007394"/>
            <a:ext cx="375761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Regulation of water content and electrolytes (sodium, potassium, calcium, phosphate) to maintain homeostasis.</a:t>
            </a:r>
            <a:endParaRPr lang="en-US" sz="900" dirty="0"/>
          </a:p>
        </p:txBody>
      </p:sp>
      <p:sp>
        <p:nvSpPr>
          <p:cNvPr id="14" name="Shape 9"/>
          <p:cNvSpPr/>
          <p:nvPr/>
        </p:nvSpPr>
        <p:spPr>
          <a:xfrm>
            <a:off x="285750" y="2543175"/>
            <a:ext cx="3857625" cy="72151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" name="Shape 10"/>
          <p:cNvSpPr/>
          <p:nvPr/>
        </p:nvSpPr>
        <p:spPr>
          <a:xfrm>
            <a:off x="285750" y="2543175"/>
            <a:ext cx="28575" cy="721519"/>
          </a:xfrm>
          <a:prstGeom prst="rect">
            <a:avLst/>
          </a:prstGeom>
          <a:solidFill>
            <a:srgbClr val="38B2AC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2711053"/>
            <a:ext cx="160734" cy="7144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03647" y="2628900"/>
            <a:ext cx="153852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Blood Pressure Regulation</a:t>
            </a:r>
            <a:endParaRPr lang="en-US" sz="900" dirty="0"/>
          </a:p>
        </p:txBody>
      </p:sp>
      <p:sp>
        <p:nvSpPr>
          <p:cNvPr id="18" name="Text 12"/>
          <p:cNvSpPr/>
          <p:nvPr/>
        </p:nvSpPr>
        <p:spPr>
          <a:xfrm>
            <a:off x="371475" y="2836069"/>
            <a:ext cx="375761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Control of blood pressure via the renin-angiotensin-aldosterone system (RAAS).</a:t>
            </a:r>
            <a:endParaRPr lang="en-US" sz="900" dirty="0"/>
          </a:p>
        </p:txBody>
      </p:sp>
      <p:sp>
        <p:nvSpPr>
          <p:cNvPr id="19" name="Shape 13"/>
          <p:cNvSpPr/>
          <p:nvPr/>
        </p:nvSpPr>
        <p:spPr>
          <a:xfrm>
            <a:off x="285750" y="3371850"/>
            <a:ext cx="3857625" cy="72151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" name="Shape 14"/>
          <p:cNvSpPr/>
          <p:nvPr/>
        </p:nvSpPr>
        <p:spPr>
          <a:xfrm>
            <a:off x="285750" y="3371850"/>
            <a:ext cx="28575" cy="721519"/>
          </a:xfrm>
          <a:prstGeom prst="rect">
            <a:avLst/>
          </a:prstGeom>
          <a:solidFill>
            <a:srgbClr val="38B2AC"/>
          </a:solidFill>
          <a:ln/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3539728"/>
            <a:ext cx="142875" cy="7144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85788" y="3457575"/>
            <a:ext cx="110058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Acid-Base Balance</a:t>
            </a:r>
            <a:endParaRPr lang="en-US" sz="900" dirty="0"/>
          </a:p>
        </p:txBody>
      </p:sp>
      <p:sp>
        <p:nvSpPr>
          <p:cNvPr id="23" name="Text 16"/>
          <p:cNvSpPr/>
          <p:nvPr/>
        </p:nvSpPr>
        <p:spPr>
          <a:xfrm>
            <a:off x="371475" y="3664744"/>
            <a:ext cx="375761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Maintenance of blood pH by excreting acids and reabsorbing bicarbonate.</a:t>
            </a:r>
            <a:endParaRPr lang="en-US" sz="900" dirty="0"/>
          </a:p>
        </p:txBody>
      </p:sp>
      <p:sp>
        <p:nvSpPr>
          <p:cNvPr id="24" name="Shape 17"/>
          <p:cNvSpPr/>
          <p:nvPr/>
        </p:nvSpPr>
        <p:spPr>
          <a:xfrm>
            <a:off x="285750" y="4200525"/>
            <a:ext cx="3857625" cy="72151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5" name="Shape 18"/>
          <p:cNvSpPr/>
          <p:nvPr/>
        </p:nvSpPr>
        <p:spPr>
          <a:xfrm>
            <a:off x="285750" y="4200525"/>
            <a:ext cx="28575" cy="721519"/>
          </a:xfrm>
          <a:prstGeom prst="rect">
            <a:avLst/>
          </a:prstGeom>
          <a:solidFill>
            <a:srgbClr val="38B2AC"/>
          </a:solidFill>
          <a:ln/>
        </p:spPr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" y="4368403"/>
            <a:ext cx="160734" cy="7144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603647" y="4286250"/>
            <a:ext cx="12080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Hormone Production</a:t>
            </a:r>
            <a:endParaRPr lang="en-US" sz="900" dirty="0"/>
          </a:p>
        </p:txBody>
      </p:sp>
      <p:sp>
        <p:nvSpPr>
          <p:cNvPr id="28" name="Text 20"/>
          <p:cNvSpPr/>
          <p:nvPr/>
        </p:nvSpPr>
        <p:spPr>
          <a:xfrm>
            <a:off x="371475" y="4493419"/>
            <a:ext cx="375761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Synthesis of erythropoietin (red blood cell production) and activation of vitamin D (calcium absorption).</a:t>
            </a:r>
            <a:endParaRPr lang="en-US" sz="900" dirty="0"/>
          </a:p>
        </p:txBody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885825"/>
            <a:ext cx="4286250" cy="2857500"/>
          </a:xfrm>
          <a:prstGeom prst="rect">
            <a:avLst/>
          </a:prstGeom>
        </p:spPr>
      </p:pic>
      <p:sp>
        <p:nvSpPr>
          <p:cNvPr id="30" name="Shape 21"/>
          <p:cNvSpPr/>
          <p:nvPr/>
        </p:nvSpPr>
        <p:spPr>
          <a:xfrm>
            <a:off x="4572000" y="3850481"/>
            <a:ext cx="4286250" cy="1014413"/>
          </a:xfrm>
          <a:prstGeom prst="rect">
            <a:avLst/>
          </a:prstGeom>
          <a:solidFill>
            <a:srgbClr val="F0F9FA"/>
          </a:solidFill>
          <a:ln/>
        </p:spPr>
      </p:sp>
      <p:sp>
        <p:nvSpPr>
          <p:cNvPr id="31" name="Shape 22"/>
          <p:cNvSpPr/>
          <p:nvPr/>
        </p:nvSpPr>
        <p:spPr>
          <a:xfrm>
            <a:off x="4572000" y="3850481"/>
            <a:ext cx="28575" cy="1014413"/>
          </a:xfrm>
          <a:prstGeom prst="rect">
            <a:avLst/>
          </a:prstGeom>
          <a:solidFill>
            <a:srgbClr val="38B2AC"/>
          </a:solidFill>
          <a:ln/>
        </p:spPr>
      </p:sp>
      <p:sp>
        <p:nvSpPr>
          <p:cNvPr id="32" name="Text 23"/>
          <p:cNvSpPr/>
          <p:nvPr/>
        </p:nvSpPr>
        <p:spPr>
          <a:xfrm>
            <a:off x="4679156" y="3957638"/>
            <a:ext cx="414337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25" dirty="0">
                <a:solidFill>
                  <a:srgbClr val="9C1A4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Key Takeaways</a:t>
            </a:r>
            <a:endParaRPr lang="en-US" sz="1125" dirty="0"/>
          </a:p>
        </p:txBody>
      </p:sp>
      <p:sp>
        <p:nvSpPr>
          <p:cNvPr id="33" name="Text 24"/>
          <p:cNvSpPr/>
          <p:nvPr/>
        </p:nvSpPr>
        <p:spPr>
          <a:xfrm>
            <a:off x="4822031" y="4243388"/>
            <a:ext cx="40005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Kidneys filter about 180 liters of blood daily</a:t>
            </a:r>
            <a:endParaRPr lang="en-US" sz="900" dirty="0"/>
          </a:p>
        </p:txBody>
      </p:sp>
      <p:sp>
        <p:nvSpPr>
          <p:cNvPr id="34" name="Text 25"/>
          <p:cNvSpPr/>
          <p:nvPr/>
        </p:nvSpPr>
        <p:spPr>
          <a:xfrm>
            <a:off x="4822031" y="4414838"/>
            <a:ext cx="40005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Maintain homeostasis through multiple regulatory mechanisms</a:t>
            </a:r>
            <a:endParaRPr lang="en-US" sz="900" dirty="0"/>
          </a:p>
        </p:txBody>
      </p:sp>
      <p:sp>
        <p:nvSpPr>
          <p:cNvPr id="35" name="Text 26"/>
          <p:cNvSpPr/>
          <p:nvPr/>
        </p:nvSpPr>
        <p:spPr>
          <a:xfrm>
            <a:off x="4822031" y="4586288"/>
            <a:ext cx="40005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Dysfunction leads to systemic effects throughout the body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574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485775"/>
          </a:xfrm>
          <a:prstGeom prst="rect">
            <a:avLst/>
          </a:prstGeom>
          <a:noFill/>
          <a:ln/>
        </p:spPr>
        <p:txBody>
          <a:bodyPr wrap="square" lIns="0" tIns="0" rIns="0" bIns="8509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Pathophysiology of Common Kidney Diseases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85825"/>
            <a:ext cx="3857625" cy="89296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285750" y="885825"/>
            <a:ext cx="28575" cy="892969"/>
          </a:xfrm>
          <a:prstGeom prst="rect">
            <a:avLst/>
          </a:prstGeom>
          <a:solidFill>
            <a:srgbClr val="38B2AC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1053703"/>
            <a:ext cx="107156" cy="71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50069" y="971550"/>
            <a:ext cx="144951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Acute Kidney Injury (AKI)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371475" y="1178719"/>
            <a:ext cx="375761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Sudden decline in kidney function categorized as pre-renal (decreased perfusion), intrinsic (direct damage to kidney tissue), or post-renal (urinary tract obstruction).</a:t>
            </a:r>
            <a:endParaRPr lang="en-US" sz="900" dirty="0"/>
          </a:p>
        </p:txBody>
      </p:sp>
      <p:sp>
        <p:nvSpPr>
          <p:cNvPr id="9" name="Shape 5"/>
          <p:cNvSpPr/>
          <p:nvPr/>
        </p:nvSpPr>
        <p:spPr>
          <a:xfrm>
            <a:off x="285750" y="1885950"/>
            <a:ext cx="3857625" cy="89296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Shape 6"/>
          <p:cNvSpPr/>
          <p:nvPr/>
        </p:nvSpPr>
        <p:spPr>
          <a:xfrm>
            <a:off x="285750" y="1885950"/>
            <a:ext cx="28575" cy="892969"/>
          </a:xfrm>
          <a:prstGeom prst="rect">
            <a:avLst/>
          </a:prstGeom>
          <a:solidFill>
            <a:srgbClr val="38B2AC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2053828"/>
            <a:ext cx="142875" cy="714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85788" y="1971675"/>
            <a:ext cx="173548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Chronic Kidney Disease (CKD)</a:t>
            </a:r>
            <a:endParaRPr lang="en-US" sz="900" dirty="0"/>
          </a:p>
        </p:txBody>
      </p:sp>
      <p:sp>
        <p:nvSpPr>
          <p:cNvPr id="13" name="Text 8"/>
          <p:cNvSpPr/>
          <p:nvPr/>
        </p:nvSpPr>
        <p:spPr>
          <a:xfrm>
            <a:off x="371475" y="2178844"/>
            <a:ext cx="375761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Progressive loss of kidney function over months or years. Common causes include diabetes, hypertension, and glomerulonephritis. Characterized by nephron loss and fibrosis.</a:t>
            </a:r>
            <a:endParaRPr lang="en-US" sz="900" dirty="0"/>
          </a:p>
        </p:txBody>
      </p:sp>
      <p:sp>
        <p:nvSpPr>
          <p:cNvPr id="14" name="Shape 9"/>
          <p:cNvSpPr/>
          <p:nvPr/>
        </p:nvSpPr>
        <p:spPr>
          <a:xfrm>
            <a:off x="285750" y="2886075"/>
            <a:ext cx="3857625" cy="89296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" name="Shape 10"/>
          <p:cNvSpPr/>
          <p:nvPr/>
        </p:nvSpPr>
        <p:spPr>
          <a:xfrm>
            <a:off x="285750" y="2886075"/>
            <a:ext cx="28575" cy="892969"/>
          </a:xfrm>
          <a:prstGeom prst="rect">
            <a:avLst/>
          </a:prstGeom>
          <a:solidFill>
            <a:srgbClr val="38B2AC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3053953"/>
            <a:ext cx="142875" cy="7144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85788" y="2971800"/>
            <a:ext cx="120868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Glomerular Diseases</a:t>
            </a:r>
            <a:endParaRPr lang="en-US" sz="900" dirty="0"/>
          </a:p>
        </p:txBody>
      </p:sp>
      <p:sp>
        <p:nvSpPr>
          <p:cNvPr id="18" name="Text 12"/>
          <p:cNvSpPr/>
          <p:nvPr/>
        </p:nvSpPr>
        <p:spPr>
          <a:xfrm>
            <a:off x="371475" y="3178969"/>
            <a:ext cx="375761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Disorders affecting the glomeruli, including minimal change disease, focal segmental glomerulosclerosis, and membranous nephropathy. Often present with proteinuria.</a:t>
            </a:r>
            <a:endParaRPr lang="en-US" sz="900" dirty="0"/>
          </a:p>
        </p:txBody>
      </p:sp>
      <p:sp>
        <p:nvSpPr>
          <p:cNvPr id="19" name="Shape 13"/>
          <p:cNvSpPr/>
          <p:nvPr/>
        </p:nvSpPr>
        <p:spPr>
          <a:xfrm>
            <a:off x="285750" y="3886200"/>
            <a:ext cx="3857625" cy="89296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" name="Shape 14"/>
          <p:cNvSpPr/>
          <p:nvPr/>
        </p:nvSpPr>
        <p:spPr>
          <a:xfrm>
            <a:off x="285750" y="3886200"/>
            <a:ext cx="28575" cy="892969"/>
          </a:xfrm>
          <a:prstGeom prst="rect">
            <a:avLst/>
          </a:prstGeom>
          <a:solidFill>
            <a:srgbClr val="38B2AC"/>
          </a:solidFill>
          <a:ln/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4054078"/>
            <a:ext cx="125016" cy="7144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67928" y="3971925"/>
            <a:ext cx="151363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Polycystic Kidney Disease</a:t>
            </a:r>
            <a:endParaRPr lang="en-US" sz="900" dirty="0"/>
          </a:p>
        </p:txBody>
      </p:sp>
      <p:sp>
        <p:nvSpPr>
          <p:cNvPr id="23" name="Text 16"/>
          <p:cNvSpPr/>
          <p:nvPr/>
        </p:nvSpPr>
        <p:spPr>
          <a:xfrm>
            <a:off x="371475" y="4179094"/>
            <a:ext cx="375761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Genetic disorder characterized by development of multiple cysts in the kidneys, leading to kidney enlargement and progressive function decline.</a:t>
            </a:r>
            <a:endParaRPr lang="en-US" sz="90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885825"/>
            <a:ext cx="3571875" cy="2649968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4572000" y="3678668"/>
            <a:ext cx="435768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788" dirty="0">
                <a:solidFill>
                  <a:srgbClr val="4B556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Pathophysiological mechanisms in chronic kidney disease</a:t>
            </a:r>
            <a:endParaRPr lang="en-US" sz="788" dirty="0"/>
          </a:p>
        </p:txBody>
      </p:sp>
      <p:sp>
        <p:nvSpPr>
          <p:cNvPr id="26" name="Shape 18"/>
          <p:cNvSpPr/>
          <p:nvPr/>
        </p:nvSpPr>
        <p:spPr>
          <a:xfrm>
            <a:off x="4572000" y="3928700"/>
            <a:ext cx="4286250" cy="1014413"/>
          </a:xfrm>
          <a:prstGeom prst="rect">
            <a:avLst/>
          </a:prstGeom>
          <a:solidFill>
            <a:srgbClr val="F0F9FA"/>
          </a:solidFill>
          <a:ln/>
        </p:spPr>
      </p:sp>
      <p:sp>
        <p:nvSpPr>
          <p:cNvPr id="27" name="Shape 19"/>
          <p:cNvSpPr/>
          <p:nvPr/>
        </p:nvSpPr>
        <p:spPr>
          <a:xfrm>
            <a:off x="4572000" y="3928700"/>
            <a:ext cx="28575" cy="1014413"/>
          </a:xfrm>
          <a:prstGeom prst="rect">
            <a:avLst/>
          </a:prstGeom>
          <a:solidFill>
            <a:srgbClr val="38B2AC"/>
          </a:solidFill>
          <a:ln/>
        </p:spPr>
      </p:sp>
      <p:sp>
        <p:nvSpPr>
          <p:cNvPr id="28" name="Text 20"/>
          <p:cNvSpPr/>
          <p:nvPr/>
        </p:nvSpPr>
        <p:spPr>
          <a:xfrm>
            <a:off x="4679156" y="4035856"/>
            <a:ext cx="414337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25" dirty="0">
                <a:solidFill>
                  <a:srgbClr val="9C1A4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Key Takeaways</a:t>
            </a:r>
            <a:endParaRPr lang="en-US" sz="1125" dirty="0"/>
          </a:p>
        </p:txBody>
      </p:sp>
      <p:sp>
        <p:nvSpPr>
          <p:cNvPr id="29" name="Text 21"/>
          <p:cNvSpPr/>
          <p:nvPr/>
        </p:nvSpPr>
        <p:spPr>
          <a:xfrm>
            <a:off x="4822031" y="4321606"/>
            <a:ext cx="40005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Kidney diseases often have multifactorial pathogenesis</a:t>
            </a:r>
            <a:endParaRPr lang="en-US" sz="900" dirty="0"/>
          </a:p>
        </p:txBody>
      </p:sp>
      <p:sp>
        <p:nvSpPr>
          <p:cNvPr id="30" name="Text 22"/>
          <p:cNvSpPr/>
          <p:nvPr/>
        </p:nvSpPr>
        <p:spPr>
          <a:xfrm>
            <a:off x="4822031" y="4493056"/>
            <a:ext cx="40005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Progression involves common pathways of inflammation and fibrosis</a:t>
            </a:r>
            <a:endParaRPr lang="en-US" sz="900" dirty="0"/>
          </a:p>
        </p:txBody>
      </p:sp>
      <p:sp>
        <p:nvSpPr>
          <p:cNvPr id="31" name="Text 23"/>
          <p:cNvSpPr/>
          <p:nvPr/>
        </p:nvSpPr>
        <p:spPr>
          <a:xfrm>
            <a:off x="4822031" y="4664506"/>
            <a:ext cx="40005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Early detection and intervention can slow disease progression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0783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485775"/>
          </a:xfrm>
          <a:prstGeom prst="rect">
            <a:avLst/>
          </a:prstGeom>
          <a:noFill/>
          <a:ln/>
        </p:spPr>
        <p:txBody>
          <a:bodyPr wrap="square" lIns="0" tIns="0" rIns="0" bIns="8509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Diagnostic Approaches in Nephrology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4186238" cy="214313"/>
          </a:xfrm>
          <a:prstGeom prst="rect">
            <a:avLst/>
          </a:prstGeom>
          <a:noFill/>
          <a:ln/>
        </p:spPr>
        <p:txBody>
          <a:bodyPr wrap="square" lIns="8509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25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Laboratory Tests</a:t>
            </a:r>
            <a:endParaRPr lang="en-US" sz="1125" dirty="0"/>
          </a:p>
        </p:txBody>
      </p:sp>
      <p:sp>
        <p:nvSpPr>
          <p:cNvPr id="6" name="Text 2"/>
          <p:cNvSpPr/>
          <p:nvPr/>
        </p:nvSpPr>
        <p:spPr>
          <a:xfrm>
            <a:off x="607219" y="1193006"/>
            <a:ext cx="1506829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Serum Creatinine &amp; eGFR: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607219" y="1265198"/>
            <a:ext cx="3444125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Primary markers for assessing kidney function</a:t>
            </a:r>
            <a:endParaRPr lang="en-US" sz="900" dirty="0"/>
          </a:p>
        </p:txBody>
      </p:sp>
      <p:sp>
        <p:nvSpPr>
          <p:cNvPr id="9" name="Text 4"/>
          <p:cNvSpPr/>
          <p:nvPr/>
        </p:nvSpPr>
        <p:spPr>
          <a:xfrm>
            <a:off x="589359" y="1593056"/>
            <a:ext cx="655886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Urinalysis:</a:t>
            </a:r>
            <a:endParaRPr lang="en-US" sz="900" dirty="0"/>
          </a:p>
        </p:txBody>
      </p:sp>
      <p:sp>
        <p:nvSpPr>
          <p:cNvPr id="10" name="Text 5"/>
          <p:cNvSpPr/>
          <p:nvPr/>
        </p:nvSpPr>
        <p:spPr>
          <a:xfrm>
            <a:off x="1173807" y="1593056"/>
            <a:ext cx="2917552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Evaluates for proteinuria, hematuria, casts, and crystals</a:t>
            </a:r>
            <a:endParaRPr lang="en-US" sz="900" dirty="0"/>
          </a:p>
        </p:txBody>
      </p:sp>
      <p:sp>
        <p:nvSpPr>
          <p:cNvPr id="12" name="Text 6"/>
          <p:cNvSpPr/>
          <p:nvPr/>
        </p:nvSpPr>
        <p:spPr>
          <a:xfrm>
            <a:off x="571500" y="1821656"/>
            <a:ext cx="1735373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Urine Protein/Creatinine Ratio:</a:t>
            </a:r>
            <a:endParaRPr lang="en-US" sz="900" dirty="0"/>
          </a:p>
        </p:txBody>
      </p:sp>
      <p:sp>
        <p:nvSpPr>
          <p:cNvPr id="13" name="Text 7"/>
          <p:cNvSpPr/>
          <p:nvPr/>
        </p:nvSpPr>
        <p:spPr>
          <a:xfrm>
            <a:off x="2271532" y="1821656"/>
            <a:ext cx="118965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Quantifies proteinuria</a:t>
            </a:r>
            <a:endParaRPr lang="en-US" sz="900" dirty="0"/>
          </a:p>
        </p:txBody>
      </p:sp>
      <p:sp>
        <p:nvSpPr>
          <p:cNvPr id="15" name="Text 8"/>
          <p:cNvSpPr/>
          <p:nvPr/>
        </p:nvSpPr>
        <p:spPr>
          <a:xfrm>
            <a:off x="607219" y="2050256"/>
            <a:ext cx="145833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Electrolytes &amp; Acid-Base:</a:t>
            </a:r>
            <a:endParaRPr lang="en-US" sz="900" dirty="0"/>
          </a:p>
        </p:txBody>
      </p:sp>
      <p:sp>
        <p:nvSpPr>
          <p:cNvPr id="16" name="Text 9"/>
          <p:cNvSpPr/>
          <p:nvPr/>
        </p:nvSpPr>
        <p:spPr>
          <a:xfrm>
            <a:off x="1994111" y="2050256"/>
            <a:ext cx="1999245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Assesses kidney's regulatory function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285750" y="2307431"/>
            <a:ext cx="4186238" cy="214313"/>
          </a:xfrm>
          <a:prstGeom prst="rect">
            <a:avLst/>
          </a:prstGeom>
          <a:noFill/>
          <a:ln/>
        </p:spPr>
        <p:txBody>
          <a:bodyPr wrap="square" lIns="8509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25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Imaging Studies</a:t>
            </a:r>
            <a:endParaRPr lang="en-US" sz="1125" dirty="0"/>
          </a:p>
        </p:txBody>
      </p:sp>
      <p:sp>
        <p:nvSpPr>
          <p:cNvPr id="19" name="Text 11"/>
          <p:cNvSpPr/>
          <p:nvPr/>
        </p:nvSpPr>
        <p:spPr>
          <a:xfrm>
            <a:off x="618874" y="2614613"/>
            <a:ext cx="712756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Ultrasound: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1284256" y="2614613"/>
            <a:ext cx="2783998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First-line imaging to assess kidney size and structure</a:t>
            </a:r>
            <a:endParaRPr lang="en-US" sz="900" dirty="0"/>
          </a:p>
        </p:txBody>
      </p:sp>
      <p:sp>
        <p:nvSpPr>
          <p:cNvPr id="22" name="Text 13"/>
          <p:cNvSpPr/>
          <p:nvPr/>
        </p:nvSpPr>
        <p:spPr>
          <a:xfrm>
            <a:off x="607219" y="2843213"/>
            <a:ext cx="566812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CT Scan: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1102593" y="2843213"/>
            <a:ext cx="3368669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Detailed imaging for stones, masses, and vascular abnormalities</a:t>
            </a:r>
            <a:endParaRPr lang="en-US" sz="900" dirty="0"/>
          </a:p>
        </p:txBody>
      </p:sp>
      <p:sp>
        <p:nvSpPr>
          <p:cNvPr id="25" name="Text 15"/>
          <p:cNvSpPr/>
          <p:nvPr/>
        </p:nvSpPr>
        <p:spPr>
          <a:xfrm>
            <a:off x="589359" y="3071813"/>
            <a:ext cx="319013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MRI: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836935" y="3071813"/>
            <a:ext cx="2885963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Superior soft tissue contrast without radiation exposure</a:t>
            </a:r>
            <a:endParaRPr lang="en-US" sz="900" dirty="0"/>
          </a:p>
        </p:txBody>
      </p:sp>
      <p:sp>
        <p:nvSpPr>
          <p:cNvPr id="27" name="Text 17"/>
          <p:cNvSpPr/>
          <p:nvPr/>
        </p:nvSpPr>
        <p:spPr>
          <a:xfrm>
            <a:off x="4743450" y="885825"/>
            <a:ext cx="4186238" cy="214313"/>
          </a:xfrm>
          <a:prstGeom prst="rect">
            <a:avLst/>
          </a:prstGeom>
          <a:noFill/>
          <a:ln/>
        </p:spPr>
        <p:txBody>
          <a:bodyPr wrap="square" lIns="8509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25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Specialized Procedures</a:t>
            </a:r>
            <a:endParaRPr lang="en-US" sz="1125" dirty="0"/>
          </a:p>
        </p:txBody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606" y="1193006"/>
            <a:ext cx="142875" cy="7144"/>
          </a:xfrm>
          <a:prstGeom prst="rect">
            <a:avLst/>
          </a:prstGeom>
        </p:spPr>
      </p:pic>
      <p:sp>
        <p:nvSpPr>
          <p:cNvPr id="29" name="Text 18"/>
          <p:cNvSpPr/>
          <p:nvPr/>
        </p:nvSpPr>
        <p:spPr>
          <a:xfrm>
            <a:off x="5064919" y="1193006"/>
            <a:ext cx="903405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Kidney Biopsy:</a:t>
            </a:r>
            <a:endParaRPr lang="en-US" sz="900" dirty="0"/>
          </a:p>
        </p:txBody>
      </p:sp>
      <p:sp>
        <p:nvSpPr>
          <p:cNvPr id="30" name="Text 19"/>
          <p:cNvSpPr/>
          <p:nvPr/>
        </p:nvSpPr>
        <p:spPr>
          <a:xfrm>
            <a:off x="5896887" y="1193006"/>
            <a:ext cx="2727294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Gold standard for diagnosing many kidney diseases</a:t>
            </a:r>
            <a:endParaRPr lang="en-US" sz="900" dirty="0"/>
          </a:p>
        </p:txBody>
      </p:sp>
      <p:pic>
        <p:nvPicPr>
          <p:cNvPr id="31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606" y="1421606"/>
            <a:ext cx="142875" cy="7144"/>
          </a:xfrm>
          <a:prstGeom prst="rect">
            <a:avLst/>
          </a:prstGeom>
        </p:spPr>
      </p:pic>
      <p:sp>
        <p:nvSpPr>
          <p:cNvPr id="32" name="Text 20"/>
          <p:cNvSpPr/>
          <p:nvPr/>
        </p:nvSpPr>
        <p:spPr>
          <a:xfrm>
            <a:off x="5064919" y="1421606"/>
            <a:ext cx="897322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Nuclear Scans:</a:t>
            </a:r>
            <a:endParaRPr lang="en-US" sz="900" dirty="0"/>
          </a:p>
        </p:txBody>
      </p:sp>
      <p:sp>
        <p:nvSpPr>
          <p:cNvPr id="33" name="Text 21"/>
          <p:cNvSpPr/>
          <p:nvPr/>
        </p:nvSpPr>
        <p:spPr>
          <a:xfrm>
            <a:off x="5890803" y="1421606"/>
            <a:ext cx="1983953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Assess kidney function and perfusion</a:t>
            </a:r>
            <a:endParaRPr lang="en-US" sz="900" dirty="0"/>
          </a:p>
        </p:txBody>
      </p:sp>
      <p:pic>
        <p:nvPicPr>
          <p:cNvPr id="34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606" y="1650206"/>
            <a:ext cx="142875" cy="7144"/>
          </a:xfrm>
          <a:prstGeom prst="rect">
            <a:avLst/>
          </a:prstGeom>
        </p:spPr>
      </p:pic>
      <p:sp>
        <p:nvSpPr>
          <p:cNvPr id="35" name="Text 22"/>
          <p:cNvSpPr/>
          <p:nvPr/>
        </p:nvSpPr>
        <p:spPr>
          <a:xfrm>
            <a:off x="5064919" y="1650206"/>
            <a:ext cx="814332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Angiography:</a:t>
            </a:r>
            <a:endParaRPr lang="en-US" sz="900" dirty="0"/>
          </a:p>
        </p:txBody>
      </p:sp>
      <p:sp>
        <p:nvSpPr>
          <p:cNvPr id="36" name="Text 23"/>
          <p:cNvSpPr/>
          <p:nvPr/>
        </p:nvSpPr>
        <p:spPr>
          <a:xfrm>
            <a:off x="5807813" y="1650206"/>
            <a:ext cx="1507331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Evaluates renal vasculature</a:t>
            </a:r>
            <a:endParaRPr lang="en-US" sz="900" dirty="0"/>
          </a:p>
        </p:txBody>
      </p:sp>
      <p:pic>
        <p:nvPicPr>
          <p:cNvPr id="37" name="Image 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50" y="1943100"/>
            <a:ext cx="4114800" cy="1785938"/>
          </a:xfrm>
          <a:prstGeom prst="rect">
            <a:avLst/>
          </a:prstGeom>
        </p:spPr>
      </p:pic>
      <p:sp>
        <p:nvSpPr>
          <p:cNvPr id="38" name="Shape 24"/>
          <p:cNvSpPr/>
          <p:nvPr/>
        </p:nvSpPr>
        <p:spPr>
          <a:xfrm>
            <a:off x="4743450" y="3836194"/>
            <a:ext cx="4114800" cy="1357313"/>
          </a:xfrm>
          <a:prstGeom prst="rect">
            <a:avLst/>
          </a:prstGeom>
          <a:solidFill>
            <a:srgbClr val="F0F9FA"/>
          </a:solidFill>
          <a:ln/>
        </p:spPr>
      </p:sp>
      <p:sp>
        <p:nvSpPr>
          <p:cNvPr id="39" name="Shape 25"/>
          <p:cNvSpPr/>
          <p:nvPr/>
        </p:nvSpPr>
        <p:spPr>
          <a:xfrm>
            <a:off x="4743450" y="3836194"/>
            <a:ext cx="28575" cy="1357313"/>
          </a:xfrm>
          <a:prstGeom prst="rect">
            <a:avLst/>
          </a:prstGeom>
          <a:solidFill>
            <a:srgbClr val="38B2AC"/>
          </a:solidFill>
          <a:ln/>
        </p:spPr>
      </p:sp>
      <p:sp>
        <p:nvSpPr>
          <p:cNvPr id="40" name="Text 26"/>
          <p:cNvSpPr/>
          <p:nvPr/>
        </p:nvSpPr>
        <p:spPr>
          <a:xfrm>
            <a:off x="4850606" y="3943350"/>
            <a:ext cx="397192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25" dirty="0">
                <a:solidFill>
                  <a:srgbClr val="9C1A4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Key Takeaways</a:t>
            </a:r>
            <a:endParaRPr lang="en-US" sz="1125" dirty="0"/>
          </a:p>
        </p:txBody>
      </p:sp>
      <p:sp>
        <p:nvSpPr>
          <p:cNvPr id="41" name="Text 27"/>
          <p:cNvSpPr/>
          <p:nvPr/>
        </p:nvSpPr>
        <p:spPr>
          <a:xfrm>
            <a:off x="4993481" y="4229100"/>
            <a:ext cx="38290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Comprehensive approach combining labs, imaging, and procedures is often necessary</a:t>
            </a:r>
            <a:endParaRPr lang="en-US" sz="900" dirty="0"/>
          </a:p>
        </p:txBody>
      </p:sp>
      <p:sp>
        <p:nvSpPr>
          <p:cNvPr id="42" name="Text 28"/>
          <p:cNvSpPr/>
          <p:nvPr/>
        </p:nvSpPr>
        <p:spPr>
          <a:xfrm>
            <a:off x="4993481" y="4572000"/>
            <a:ext cx="38290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Non-invasive tests should precede invasive procedures</a:t>
            </a:r>
            <a:endParaRPr lang="en-US" sz="900" dirty="0"/>
          </a:p>
        </p:txBody>
      </p:sp>
      <p:sp>
        <p:nvSpPr>
          <p:cNvPr id="43" name="Text 29"/>
          <p:cNvSpPr/>
          <p:nvPr/>
        </p:nvSpPr>
        <p:spPr>
          <a:xfrm>
            <a:off x="4993481" y="4743450"/>
            <a:ext cx="38290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Consider risk-benefit ratio for contrast studies in patients with impaired kidney function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579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7068"/>
            <a:ext cx="8643938" cy="485775"/>
          </a:xfrm>
          <a:prstGeom prst="rect">
            <a:avLst/>
          </a:prstGeom>
          <a:noFill/>
          <a:ln/>
        </p:spPr>
        <p:txBody>
          <a:bodyPr wrap="square" lIns="0" tIns="0" rIns="0" bIns="8509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Treatment Options in Nephrology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627143"/>
            <a:ext cx="4186238" cy="214313"/>
          </a:xfrm>
          <a:prstGeom prst="rect">
            <a:avLst/>
          </a:prstGeom>
          <a:noFill/>
          <a:ln/>
        </p:spPr>
        <p:txBody>
          <a:bodyPr wrap="square" lIns="8509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25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Medical Management</a:t>
            </a:r>
            <a:endParaRPr lang="en-US" sz="1125" dirty="0"/>
          </a:p>
        </p:txBody>
      </p:sp>
      <p:sp>
        <p:nvSpPr>
          <p:cNvPr id="6" name="Text 2"/>
          <p:cNvSpPr/>
          <p:nvPr/>
        </p:nvSpPr>
        <p:spPr>
          <a:xfrm>
            <a:off x="625078" y="934324"/>
            <a:ext cx="1392362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Blood Pressure Control: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625078" y="994484"/>
            <a:ext cx="3513944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ACE inhibitors, ARBs, CCBs to slow CKD progression</a:t>
            </a:r>
            <a:endParaRPr lang="en-US" sz="900" dirty="0"/>
          </a:p>
        </p:txBody>
      </p:sp>
      <p:sp>
        <p:nvSpPr>
          <p:cNvPr id="9" name="Text 4"/>
          <p:cNvSpPr/>
          <p:nvPr/>
        </p:nvSpPr>
        <p:spPr>
          <a:xfrm>
            <a:off x="625078" y="1334374"/>
            <a:ext cx="1055880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Glycemic Control:</a:t>
            </a:r>
            <a:endParaRPr lang="en-US" sz="900" dirty="0"/>
          </a:p>
        </p:txBody>
      </p:sp>
      <p:sp>
        <p:nvSpPr>
          <p:cNvPr id="10" name="Text 5"/>
          <p:cNvSpPr/>
          <p:nvPr/>
        </p:nvSpPr>
        <p:spPr>
          <a:xfrm>
            <a:off x="625078" y="1442662"/>
            <a:ext cx="3472197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SGLT2 inhibitors show renoprotective effects in diabetic kidney disease</a:t>
            </a:r>
            <a:endParaRPr lang="en-US" sz="900" dirty="0"/>
          </a:p>
        </p:txBody>
      </p:sp>
      <p:sp>
        <p:nvSpPr>
          <p:cNvPr id="12" name="Text 6"/>
          <p:cNvSpPr/>
          <p:nvPr/>
        </p:nvSpPr>
        <p:spPr>
          <a:xfrm>
            <a:off x="589359" y="1734424"/>
            <a:ext cx="1265393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Dietary Modifications:</a:t>
            </a:r>
            <a:endParaRPr lang="en-US" sz="900" dirty="0"/>
          </a:p>
        </p:txBody>
      </p:sp>
      <p:sp>
        <p:nvSpPr>
          <p:cNvPr id="13" name="Text 7"/>
          <p:cNvSpPr/>
          <p:nvPr/>
        </p:nvSpPr>
        <p:spPr>
          <a:xfrm>
            <a:off x="589359" y="1818647"/>
            <a:ext cx="3565457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Sodium, potassium, phosphorus, and protein restrictions as needed</a:t>
            </a:r>
            <a:endParaRPr lang="en-US" sz="900" dirty="0"/>
          </a:p>
        </p:txBody>
      </p:sp>
      <p:sp>
        <p:nvSpPr>
          <p:cNvPr id="15" name="Text 8"/>
          <p:cNvSpPr/>
          <p:nvPr/>
        </p:nvSpPr>
        <p:spPr>
          <a:xfrm>
            <a:off x="607219" y="2134474"/>
            <a:ext cx="1252779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Anemia Management:</a:t>
            </a:r>
            <a:endParaRPr lang="en-US" sz="900" dirty="0"/>
          </a:p>
        </p:txBody>
      </p:sp>
      <p:sp>
        <p:nvSpPr>
          <p:cNvPr id="16" name="Text 9"/>
          <p:cNvSpPr/>
          <p:nvPr/>
        </p:nvSpPr>
        <p:spPr>
          <a:xfrm>
            <a:off x="607219" y="2200650"/>
            <a:ext cx="3412871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Erythropoiesis-stimulating agents and iron supplementation</a:t>
            </a:r>
            <a:endParaRPr lang="en-US" sz="900" dirty="0"/>
          </a:p>
        </p:txBody>
      </p:sp>
      <p:sp>
        <p:nvSpPr>
          <p:cNvPr id="17" name="Text 10"/>
          <p:cNvSpPr/>
          <p:nvPr/>
        </p:nvSpPr>
        <p:spPr>
          <a:xfrm>
            <a:off x="285750" y="2598818"/>
            <a:ext cx="4186238" cy="214313"/>
          </a:xfrm>
          <a:prstGeom prst="rect">
            <a:avLst/>
          </a:prstGeom>
          <a:noFill/>
          <a:ln/>
        </p:spPr>
        <p:txBody>
          <a:bodyPr wrap="square" lIns="8509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25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Renal Replacement Therapy</a:t>
            </a:r>
            <a:endParaRPr lang="en-US" sz="1125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2905999"/>
            <a:ext cx="142875" cy="7144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07219" y="2905999"/>
            <a:ext cx="846423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Hemodialysis:</a:t>
            </a:r>
            <a:endParaRPr lang="en-US" sz="900" dirty="0"/>
          </a:p>
        </p:txBody>
      </p:sp>
      <p:sp>
        <p:nvSpPr>
          <p:cNvPr id="20" name="Text 12"/>
          <p:cNvSpPr/>
          <p:nvPr/>
        </p:nvSpPr>
        <p:spPr>
          <a:xfrm>
            <a:off x="607219" y="2960143"/>
            <a:ext cx="3603854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Blood filtration through an external dialyzer, typically 3 sessions/week</a:t>
            </a:r>
            <a:endParaRPr lang="en-US" sz="9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3306049"/>
            <a:ext cx="142875" cy="7144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607219" y="3306049"/>
            <a:ext cx="112597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Peritoneal Dialysis:</a:t>
            </a:r>
            <a:endParaRPr lang="en-US" sz="900" dirty="0"/>
          </a:p>
        </p:txBody>
      </p:sp>
      <p:sp>
        <p:nvSpPr>
          <p:cNvPr id="23" name="Text 14"/>
          <p:cNvSpPr/>
          <p:nvPr/>
        </p:nvSpPr>
        <p:spPr>
          <a:xfrm>
            <a:off x="607219" y="3354177"/>
            <a:ext cx="3531691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Uses peritoneum as natural filter, offering more independence</a:t>
            </a:r>
            <a:endParaRPr lang="en-US" sz="9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" y="3706099"/>
            <a:ext cx="178594" cy="7144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642938" y="3706099"/>
            <a:ext cx="137333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Kidney Transplantation: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642938" y="3784307"/>
            <a:ext cx="3545644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Optimal treatment for ESRD, from living or deceased donors</a:t>
            </a:r>
            <a:endParaRPr lang="en-US" sz="900" dirty="0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50" y="627143"/>
            <a:ext cx="4114800" cy="2500313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4743450" y="3270331"/>
            <a:ext cx="4186238" cy="214313"/>
          </a:xfrm>
          <a:prstGeom prst="rect">
            <a:avLst/>
          </a:prstGeom>
          <a:noFill/>
          <a:ln/>
        </p:spPr>
        <p:txBody>
          <a:bodyPr wrap="square" lIns="8509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25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Emerging Therapies</a:t>
            </a:r>
            <a:endParaRPr lang="en-US" sz="1125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606" y="3577512"/>
            <a:ext cx="125016" cy="7144"/>
          </a:xfrm>
          <a:prstGeom prst="rect">
            <a:avLst/>
          </a:prstGeom>
        </p:spPr>
      </p:pic>
      <p:sp>
        <p:nvSpPr>
          <p:cNvPr id="30" name="Text 18"/>
          <p:cNvSpPr/>
          <p:nvPr/>
        </p:nvSpPr>
        <p:spPr>
          <a:xfrm>
            <a:off x="5047059" y="3577512"/>
            <a:ext cx="1361052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Novel Pharmaceuticals:</a:t>
            </a:r>
            <a:endParaRPr lang="en-US" sz="900" dirty="0"/>
          </a:p>
        </p:txBody>
      </p:sp>
      <p:sp>
        <p:nvSpPr>
          <p:cNvPr id="31" name="Text 19"/>
          <p:cNvSpPr/>
          <p:nvPr/>
        </p:nvSpPr>
        <p:spPr>
          <a:xfrm>
            <a:off x="5047059" y="3637672"/>
            <a:ext cx="3819730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Endothelin receptor antagonists, HIF stabilizers, anti-fibrotics</a:t>
            </a:r>
            <a:endParaRPr lang="en-US" sz="900" dirty="0"/>
          </a:p>
        </p:txBody>
      </p:sp>
      <p:pic>
        <p:nvPicPr>
          <p:cNvPr id="3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606" y="3977562"/>
            <a:ext cx="178594" cy="7144"/>
          </a:xfrm>
          <a:prstGeom prst="rect">
            <a:avLst/>
          </a:prstGeom>
        </p:spPr>
      </p:pic>
      <p:sp>
        <p:nvSpPr>
          <p:cNvPr id="33" name="Text 20"/>
          <p:cNvSpPr/>
          <p:nvPr/>
        </p:nvSpPr>
        <p:spPr>
          <a:xfrm>
            <a:off x="5100638" y="3977562"/>
            <a:ext cx="1513303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Wearable Artificial Kidney:</a:t>
            </a:r>
            <a:endParaRPr lang="en-US" sz="900" dirty="0"/>
          </a:p>
        </p:txBody>
      </p:sp>
      <p:sp>
        <p:nvSpPr>
          <p:cNvPr id="34" name="Text 21"/>
          <p:cNvSpPr/>
          <p:nvPr/>
        </p:nvSpPr>
        <p:spPr>
          <a:xfrm>
            <a:off x="6542503" y="3977562"/>
            <a:ext cx="2327021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Portable dialysis technology in development</a:t>
            </a:r>
            <a:endParaRPr lang="en-US" sz="900" dirty="0"/>
          </a:p>
        </p:txBody>
      </p:sp>
      <p:pic>
        <p:nvPicPr>
          <p:cNvPr id="35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0606" y="4206162"/>
            <a:ext cx="142875" cy="7144"/>
          </a:xfrm>
          <a:prstGeom prst="rect">
            <a:avLst/>
          </a:prstGeom>
        </p:spPr>
      </p:pic>
      <p:sp>
        <p:nvSpPr>
          <p:cNvPr id="36" name="Text 22"/>
          <p:cNvSpPr/>
          <p:nvPr/>
        </p:nvSpPr>
        <p:spPr>
          <a:xfrm>
            <a:off x="5064919" y="4206162"/>
            <a:ext cx="1348215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Regenerative Medicine:</a:t>
            </a:r>
            <a:endParaRPr lang="en-US" sz="900" dirty="0"/>
          </a:p>
        </p:txBody>
      </p:sp>
      <p:sp>
        <p:nvSpPr>
          <p:cNvPr id="37" name="Text 23"/>
          <p:cNvSpPr/>
          <p:nvPr/>
        </p:nvSpPr>
        <p:spPr>
          <a:xfrm>
            <a:off x="6341697" y="4206162"/>
            <a:ext cx="2473244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Stem cell therapies and bioengineered kidneys</a:t>
            </a:r>
            <a:endParaRPr lang="en-US" sz="900" dirty="0"/>
          </a:p>
        </p:txBody>
      </p:sp>
      <p:sp>
        <p:nvSpPr>
          <p:cNvPr id="38" name="Shape 24"/>
          <p:cNvSpPr/>
          <p:nvPr/>
        </p:nvSpPr>
        <p:spPr>
          <a:xfrm>
            <a:off x="369963" y="4029821"/>
            <a:ext cx="4114800" cy="1185863"/>
          </a:xfrm>
          <a:prstGeom prst="rect">
            <a:avLst/>
          </a:prstGeom>
          <a:solidFill>
            <a:srgbClr val="F0F9FA"/>
          </a:solidFill>
          <a:ln/>
        </p:spPr>
      </p:sp>
      <p:sp>
        <p:nvSpPr>
          <p:cNvPr id="39" name="Shape 25"/>
          <p:cNvSpPr/>
          <p:nvPr/>
        </p:nvSpPr>
        <p:spPr>
          <a:xfrm>
            <a:off x="369963" y="4029821"/>
            <a:ext cx="28575" cy="1185863"/>
          </a:xfrm>
          <a:prstGeom prst="rect">
            <a:avLst/>
          </a:prstGeom>
          <a:solidFill>
            <a:srgbClr val="38B2AC"/>
          </a:solidFill>
          <a:ln/>
        </p:spPr>
      </p:sp>
      <p:sp>
        <p:nvSpPr>
          <p:cNvPr id="40" name="Text 26"/>
          <p:cNvSpPr/>
          <p:nvPr/>
        </p:nvSpPr>
        <p:spPr>
          <a:xfrm>
            <a:off x="477119" y="4040721"/>
            <a:ext cx="397192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25" dirty="0">
                <a:solidFill>
                  <a:srgbClr val="9C1A4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Key Takeaways</a:t>
            </a:r>
            <a:endParaRPr lang="en-US" sz="1125" dirty="0"/>
          </a:p>
        </p:txBody>
      </p:sp>
      <p:sp>
        <p:nvSpPr>
          <p:cNvPr id="41" name="Text 27"/>
          <p:cNvSpPr/>
          <p:nvPr/>
        </p:nvSpPr>
        <p:spPr>
          <a:xfrm>
            <a:off x="619994" y="4326471"/>
            <a:ext cx="38290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Treatment approach should be individualized based on disease etiology and stage</a:t>
            </a:r>
            <a:endParaRPr lang="en-US" sz="900" dirty="0"/>
          </a:p>
        </p:txBody>
      </p:sp>
      <p:sp>
        <p:nvSpPr>
          <p:cNvPr id="42" name="Text 28"/>
          <p:cNvSpPr/>
          <p:nvPr/>
        </p:nvSpPr>
        <p:spPr>
          <a:xfrm>
            <a:off x="619994" y="4669371"/>
            <a:ext cx="38290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Early intervention can significantly slow CKD progression</a:t>
            </a:r>
            <a:endParaRPr lang="en-US" sz="900" dirty="0"/>
          </a:p>
        </p:txBody>
      </p:sp>
      <p:sp>
        <p:nvSpPr>
          <p:cNvPr id="43" name="Text 29"/>
          <p:cNvSpPr/>
          <p:nvPr/>
        </p:nvSpPr>
        <p:spPr>
          <a:xfrm>
            <a:off x="619994" y="4840821"/>
            <a:ext cx="38290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1A365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Multidisciplinary care improves outcomes in kidney disease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857</Words>
  <Application>Microsoft Office PowerPoint</Application>
  <PresentationFormat>On-screen Show (16:9)</PresentationFormat>
  <Paragraphs>124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yusof ayran</cp:lastModifiedBy>
  <cp:revision>2</cp:revision>
  <dcterms:created xsi:type="dcterms:W3CDTF">2025-06-27T03:09:41Z</dcterms:created>
  <dcterms:modified xsi:type="dcterms:W3CDTF">2025-10-24T14:22:07Z</dcterms:modified>
</cp:coreProperties>
</file>