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image" Target="../media/image-11-22.png"/><Relationship Id="rId23" Type="http://schemas.openxmlformats.org/officeDocument/2006/relationships/image" Target="../media/image-11-23.png"/><Relationship Id="rId24" Type="http://schemas.openxmlformats.org/officeDocument/2006/relationships/image" Target="../media/image-11-24.png"/><Relationship Id="rId25" Type="http://schemas.openxmlformats.org/officeDocument/2006/relationships/image" Target="../media/image-11-25.png"/><Relationship Id="rId26" Type="http://schemas.openxmlformats.org/officeDocument/2006/relationships/image" Target="../media/image-11-26.png"/><Relationship Id="rId27" Type="http://schemas.openxmlformats.org/officeDocument/2006/relationships/image" Target="../media/image-11-27.png"/><Relationship Id="rId28" Type="http://schemas.openxmlformats.org/officeDocument/2006/relationships/image" Target="../media/image-11-28.png"/><Relationship Id="rId29" Type="http://schemas.openxmlformats.org/officeDocument/2006/relationships/image" Target="../media/image-11-29.png"/><Relationship Id="rId30" Type="http://schemas.openxmlformats.org/officeDocument/2006/relationships/image" Target="../media/image-11-30.png"/><Relationship Id="rId31" Type="http://schemas.openxmlformats.org/officeDocument/2006/relationships/image" Target="../media/image-11-31.png"/><Relationship Id="rId32" Type="http://schemas.openxmlformats.org/officeDocument/2006/relationships/slideLayout" Target="../slideLayouts/slideLayout1.xml"/><Relationship Id="rId3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200000">
            <a:off x="996639" y="670901"/>
            <a:ext cx="915623" cy="91562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0000">
            <a:off x="6940537" y="3282937"/>
            <a:ext cx="949351" cy="94935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6539038" y="1203165"/>
            <a:ext cx="837948" cy="73692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900000">
            <a:off x="1584122" y="2946240"/>
            <a:ext cx="837948" cy="73692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357313" y="1248733"/>
            <a:ext cx="6500813" cy="5657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4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Electrolyte Disorders</a:t>
            </a:r>
            <a:endParaRPr lang="en-US" sz="4050" dirty="0"/>
          </a:p>
        </p:txBody>
      </p:sp>
      <p:sp>
        <p:nvSpPr>
          <p:cNvPr id="8" name="Text 1"/>
          <p:cNvSpPr/>
          <p:nvPr/>
        </p:nvSpPr>
        <p:spPr>
          <a:xfrm>
            <a:off x="1357313" y="1957388"/>
            <a:ext cx="65008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FFFFFF">
                    <a:alpha val="9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Advanced Management Protocols</a:t>
            </a:r>
            <a:endParaRPr lang="en-US" sz="2025" dirty="0"/>
          </a:p>
        </p:txBody>
      </p:sp>
      <p:sp>
        <p:nvSpPr>
          <p:cNvPr id="9" name="Text 2"/>
          <p:cNvSpPr/>
          <p:nvPr/>
        </p:nvSpPr>
        <p:spPr>
          <a:xfrm>
            <a:off x="1357313" y="2628900"/>
            <a:ext cx="6500813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Comprehensive approach to diagnosis, emergency management, and 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evidence-based treatment of complex electrolyte abnormalities 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in nephrology practice</a:t>
            </a:r>
            <a:endParaRPr lang="en-US" sz="1350" dirty="0"/>
          </a:p>
        </p:txBody>
      </p:sp>
      <p:sp>
        <p:nvSpPr>
          <p:cNvPr id="10" name="Shape 3"/>
          <p:cNvSpPr/>
          <p:nvPr/>
        </p:nvSpPr>
        <p:spPr>
          <a:xfrm>
            <a:off x="3735288" y="3537552"/>
            <a:ext cx="357188" cy="357188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1" name="Text 4"/>
          <p:cNvSpPr/>
          <p:nvPr/>
        </p:nvSpPr>
        <p:spPr>
          <a:xfrm>
            <a:off x="4199632" y="3566127"/>
            <a:ext cx="1280517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NephroHub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39703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825533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4313" y="214313"/>
            <a:ext cx="87868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Case Study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14313" y="635794"/>
            <a:ext cx="8786813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Electrolyte Management in Critical Care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14313" y="935831"/>
            <a:ext cx="4304109" cy="4256782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14313" y="935831"/>
            <a:ext cx="35719" cy="4256782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8" name="Shape 5"/>
          <p:cNvSpPr/>
          <p:nvPr/>
        </p:nvSpPr>
        <p:spPr>
          <a:xfrm>
            <a:off x="214313" y="935831"/>
            <a:ext cx="4304109" cy="371475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9" name="Shape 6"/>
          <p:cNvSpPr/>
          <p:nvPr/>
        </p:nvSpPr>
        <p:spPr>
          <a:xfrm>
            <a:off x="214313" y="1300163"/>
            <a:ext cx="4304109" cy="7144"/>
          </a:xfrm>
          <a:prstGeom prst="rect">
            <a:avLst/>
          </a:prstGeom>
          <a:solidFill>
            <a:srgbClr val="E6EDEC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1046559"/>
            <a:ext cx="125016" cy="1428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7922" y="1021556"/>
            <a:ext cx="12769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Presentation</a:t>
            </a:r>
            <a:endParaRPr lang="en-US" sz="1013" dirty="0"/>
          </a:p>
        </p:txBody>
      </p:sp>
      <p:sp>
        <p:nvSpPr>
          <p:cNvPr id="12" name="Shape 8"/>
          <p:cNvSpPr/>
          <p:nvPr/>
        </p:nvSpPr>
        <p:spPr>
          <a:xfrm>
            <a:off x="300038" y="1385888"/>
            <a:ext cx="4132659" cy="85858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00038" y="1385888"/>
            <a:ext cx="21431" cy="858589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3" y="1496616"/>
            <a:ext cx="75009" cy="10001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96491" y="1471613"/>
            <a:ext cx="737592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History</a:t>
            </a:r>
            <a:endParaRPr lang="en-US" sz="788" dirty="0"/>
          </a:p>
        </p:txBody>
      </p:sp>
      <p:sp>
        <p:nvSpPr>
          <p:cNvPr id="16" name="Text 11"/>
          <p:cNvSpPr/>
          <p:nvPr/>
        </p:nvSpPr>
        <p:spPr>
          <a:xfrm>
            <a:off x="385763" y="1678781"/>
            <a:ext cx="4032647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68-year-old male with history of CKD stage 4 (baseline Cr 2.8 mg/dL), CHF, and hypertension presents to the ED with confusion, weakness, and decreased oral intake for 3 days. Medications include furosemide 80mg daily, lisinopril 20mg daily, and spironolactone 25mg daily. Recent increase in furosemide dose due to worsening edema.</a:t>
            </a:r>
            <a:endParaRPr lang="en-US" sz="675" dirty="0"/>
          </a:p>
        </p:txBody>
      </p:sp>
      <p:sp>
        <p:nvSpPr>
          <p:cNvPr id="17" name="Shape 12"/>
          <p:cNvSpPr/>
          <p:nvPr/>
        </p:nvSpPr>
        <p:spPr>
          <a:xfrm>
            <a:off x="300038" y="2315914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3"/>
          <p:cNvSpPr/>
          <p:nvPr/>
        </p:nvSpPr>
        <p:spPr>
          <a:xfrm>
            <a:off x="300038" y="2315914"/>
            <a:ext cx="21431" cy="978582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3" y="2426643"/>
            <a:ext cx="112514" cy="10001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33995" y="2401639"/>
            <a:ext cx="102512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Examination</a:t>
            </a:r>
            <a:endParaRPr lang="en-US" sz="788" dirty="0"/>
          </a:p>
        </p:txBody>
      </p:sp>
      <p:sp>
        <p:nvSpPr>
          <p:cNvPr id="21" name="Text 15"/>
          <p:cNvSpPr/>
          <p:nvPr/>
        </p:nvSpPr>
        <p:spPr>
          <a:xfrm>
            <a:off x="385763" y="2617738"/>
            <a:ext cx="219134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92/58 mmHg, HR 110 bpm, RR 22/min, Temp 37.2°C</a:t>
            </a:r>
            <a:endParaRPr lang="en-US" sz="675" dirty="0"/>
          </a:p>
        </p:txBody>
      </p:sp>
      <p:sp>
        <p:nvSpPr>
          <p:cNvPr id="22" name="Text 16"/>
          <p:cNvSpPr/>
          <p:nvPr/>
        </p:nvSpPr>
        <p:spPr>
          <a:xfrm>
            <a:off x="385763" y="2737731"/>
            <a:ext cx="184665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Altered mental status, dry mucous membranes</a:t>
            </a:r>
            <a:endParaRPr lang="en-US" sz="675" dirty="0"/>
          </a:p>
        </p:txBody>
      </p:sp>
      <p:sp>
        <p:nvSpPr>
          <p:cNvPr id="23" name="Text 17"/>
          <p:cNvSpPr/>
          <p:nvPr/>
        </p:nvSpPr>
        <p:spPr>
          <a:xfrm>
            <a:off x="385763" y="2857723"/>
            <a:ext cx="123586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Decreased skin turgor, JVP flat</a:t>
            </a:r>
            <a:endParaRPr lang="en-US" sz="675" dirty="0"/>
          </a:p>
        </p:txBody>
      </p:sp>
      <p:sp>
        <p:nvSpPr>
          <p:cNvPr id="24" name="Text 18"/>
          <p:cNvSpPr/>
          <p:nvPr/>
        </p:nvSpPr>
        <p:spPr>
          <a:xfrm>
            <a:off x="385763" y="2977716"/>
            <a:ext cx="124658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Bilateral crackles in lung bases</a:t>
            </a:r>
            <a:endParaRPr lang="en-US" sz="675" dirty="0"/>
          </a:p>
        </p:txBody>
      </p:sp>
      <p:sp>
        <p:nvSpPr>
          <p:cNvPr id="25" name="Text 19"/>
          <p:cNvSpPr/>
          <p:nvPr/>
        </p:nvSpPr>
        <p:spPr>
          <a:xfrm>
            <a:off x="385763" y="3097709"/>
            <a:ext cx="148054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2+ pitting edema in lower extremities</a:t>
            </a:r>
            <a:endParaRPr lang="en-US" sz="675" dirty="0"/>
          </a:p>
        </p:txBody>
      </p:sp>
      <p:sp>
        <p:nvSpPr>
          <p:cNvPr id="26" name="Shape 20"/>
          <p:cNvSpPr/>
          <p:nvPr/>
        </p:nvSpPr>
        <p:spPr>
          <a:xfrm>
            <a:off x="300038" y="3365934"/>
            <a:ext cx="4132659" cy="133437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Shape 21"/>
          <p:cNvSpPr/>
          <p:nvPr/>
        </p:nvSpPr>
        <p:spPr>
          <a:xfrm>
            <a:off x="300038" y="3365934"/>
            <a:ext cx="21431" cy="1334374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3" y="3476662"/>
            <a:ext cx="87511" cy="100013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08992" y="3451659"/>
            <a:ext cx="91082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Laboratory Results</a:t>
            </a:r>
            <a:endParaRPr lang="en-US" sz="788" dirty="0"/>
          </a:p>
        </p:txBody>
      </p:sp>
      <p:sp>
        <p:nvSpPr>
          <p:cNvPr id="30" name="Shape 23"/>
          <p:cNvSpPr/>
          <p:nvPr/>
        </p:nvSpPr>
        <p:spPr>
          <a:xfrm>
            <a:off x="385763" y="3658828"/>
            <a:ext cx="669727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31" name="Text 24"/>
          <p:cNvSpPr/>
          <p:nvPr/>
        </p:nvSpPr>
        <p:spPr>
          <a:xfrm>
            <a:off x="385763" y="3658828"/>
            <a:ext cx="741164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Na⁺: 118 mEq/L</a:t>
            </a:r>
            <a:endParaRPr lang="en-US" sz="619" dirty="0"/>
          </a:p>
        </p:txBody>
      </p:sp>
      <p:sp>
        <p:nvSpPr>
          <p:cNvPr id="32" name="Shape 25"/>
          <p:cNvSpPr/>
          <p:nvPr/>
        </p:nvSpPr>
        <p:spPr>
          <a:xfrm>
            <a:off x="1112639" y="3658828"/>
            <a:ext cx="598289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33" name="Text 26"/>
          <p:cNvSpPr/>
          <p:nvPr/>
        </p:nvSpPr>
        <p:spPr>
          <a:xfrm>
            <a:off x="1112639" y="3658828"/>
            <a:ext cx="669727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K⁺: 6.8 mEq/L</a:t>
            </a:r>
            <a:endParaRPr lang="en-US" sz="619" dirty="0"/>
          </a:p>
        </p:txBody>
      </p:sp>
      <p:sp>
        <p:nvSpPr>
          <p:cNvPr id="34" name="Shape 27"/>
          <p:cNvSpPr/>
          <p:nvPr/>
        </p:nvSpPr>
        <p:spPr>
          <a:xfrm>
            <a:off x="1768078" y="3658828"/>
            <a:ext cx="594717" cy="181440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35" name="Text 28"/>
          <p:cNvSpPr/>
          <p:nvPr/>
        </p:nvSpPr>
        <p:spPr>
          <a:xfrm>
            <a:off x="1768078" y="3658828"/>
            <a:ext cx="666155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Cl⁻: 90 mEq/L</a:t>
            </a:r>
            <a:endParaRPr lang="en-US" sz="619" dirty="0"/>
          </a:p>
        </p:txBody>
      </p:sp>
      <p:sp>
        <p:nvSpPr>
          <p:cNvPr id="36" name="Shape 29"/>
          <p:cNvSpPr/>
          <p:nvPr/>
        </p:nvSpPr>
        <p:spPr>
          <a:xfrm>
            <a:off x="2419945" y="3658828"/>
            <a:ext cx="712589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37" name="Text 30"/>
          <p:cNvSpPr/>
          <p:nvPr/>
        </p:nvSpPr>
        <p:spPr>
          <a:xfrm>
            <a:off x="2419945" y="3658828"/>
            <a:ext cx="784027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HCO₃⁻: 12 mEq/L</a:t>
            </a:r>
            <a:endParaRPr lang="en-US" sz="619" dirty="0"/>
          </a:p>
        </p:txBody>
      </p:sp>
      <p:sp>
        <p:nvSpPr>
          <p:cNvPr id="38" name="Shape 31"/>
          <p:cNvSpPr/>
          <p:nvPr/>
        </p:nvSpPr>
        <p:spPr>
          <a:xfrm>
            <a:off x="3189684" y="3658828"/>
            <a:ext cx="825103" cy="181440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39" name="Text 32"/>
          <p:cNvSpPr/>
          <p:nvPr/>
        </p:nvSpPr>
        <p:spPr>
          <a:xfrm>
            <a:off x="3189684" y="3658828"/>
            <a:ext cx="896541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Glucose: 110 mg/dL</a:t>
            </a:r>
            <a:endParaRPr lang="en-US" sz="619" dirty="0"/>
          </a:p>
        </p:txBody>
      </p:sp>
      <p:sp>
        <p:nvSpPr>
          <p:cNvPr id="40" name="Shape 33"/>
          <p:cNvSpPr/>
          <p:nvPr/>
        </p:nvSpPr>
        <p:spPr>
          <a:xfrm>
            <a:off x="385763" y="3897418"/>
            <a:ext cx="651867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41" name="Text 34"/>
          <p:cNvSpPr/>
          <p:nvPr/>
        </p:nvSpPr>
        <p:spPr>
          <a:xfrm>
            <a:off x="385763" y="3897418"/>
            <a:ext cx="723305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BUN: 98 mg/dL</a:t>
            </a:r>
            <a:endParaRPr lang="en-US" sz="619" dirty="0"/>
          </a:p>
        </p:txBody>
      </p:sp>
      <p:sp>
        <p:nvSpPr>
          <p:cNvPr id="42" name="Shape 35"/>
          <p:cNvSpPr/>
          <p:nvPr/>
        </p:nvSpPr>
        <p:spPr>
          <a:xfrm>
            <a:off x="1094780" y="3897418"/>
            <a:ext cx="596503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43" name="Text 36"/>
          <p:cNvSpPr/>
          <p:nvPr/>
        </p:nvSpPr>
        <p:spPr>
          <a:xfrm>
            <a:off x="1094780" y="3897418"/>
            <a:ext cx="667941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Cr: 4.2 mg/dL</a:t>
            </a:r>
            <a:endParaRPr lang="en-US" sz="619" dirty="0"/>
          </a:p>
        </p:txBody>
      </p:sp>
      <p:sp>
        <p:nvSpPr>
          <p:cNvPr id="44" name="Shape 37"/>
          <p:cNvSpPr/>
          <p:nvPr/>
        </p:nvSpPr>
        <p:spPr>
          <a:xfrm>
            <a:off x="1748433" y="3897418"/>
            <a:ext cx="726877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45" name="Text 38"/>
          <p:cNvSpPr/>
          <p:nvPr/>
        </p:nvSpPr>
        <p:spPr>
          <a:xfrm>
            <a:off x="1748433" y="3897418"/>
            <a:ext cx="798314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eGFR: 15 mL/min</a:t>
            </a:r>
            <a:endParaRPr lang="en-US" sz="619" dirty="0"/>
          </a:p>
        </p:txBody>
      </p:sp>
      <p:sp>
        <p:nvSpPr>
          <p:cNvPr id="46" name="Shape 39"/>
          <p:cNvSpPr/>
          <p:nvPr/>
        </p:nvSpPr>
        <p:spPr>
          <a:xfrm>
            <a:off x="2532459" y="3897418"/>
            <a:ext cx="671513" cy="181440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47" name="Text 40"/>
          <p:cNvSpPr/>
          <p:nvPr/>
        </p:nvSpPr>
        <p:spPr>
          <a:xfrm>
            <a:off x="2532459" y="3897418"/>
            <a:ext cx="742950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Ca²⁺: 8.6 mg/dL</a:t>
            </a:r>
            <a:endParaRPr lang="en-US" sz="619" dirty="0"/>
          </a:p>
        </p:txBody>
      </p:sp>
      <p:sp>
        <p:nvSpPr>
          <p:cNvPr id="48" name="Shape 41"/>
          <p:cNvSpPr/>
          <p:nvPr/>
        </p:nvSpPr>
        <p:spPr>
          <a:xfrm>
            <a:off x="3261122" y="3897418"/>
            <a:ext cx="705445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49" name="Text 42"/>
          <p:cNvSpPr/>
          <p:nvPr/>
        </p:nvSpPr>
        <p:spPr>
          <a:xfrm>
            <a:off x="3261122" y="3897418"/>
            <a:ext cx="776883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PO₄³⁻: 5.8 mg/dL</a:t>
            </a:r>
            <a:endParaRPr lang="en-US" sz="619" dirty="0"/>
          </a:p>
        </p:txBody>
      </p:sp>
      <p:sp>
        <p:nvSpPr>
          <p:cNvPr id="50" name="Shape 43"/>
          <p:cNvSpPr/>
          <p:nvPr/>
        </p:nvSpPr>
        <p:spPr>
          <a:xfrm>
            <a:off x="385763" y="4136008"/>
            <a:ext cx="689372" cy="181440"/>
          </a:xfrm>
          <a:prstGeom prst="rect">
            <a:avLst/>
          </a:prstGeom>
          <a:solidFill>
            <a:srgbClr val="FF5722">
              <a:alpha val="10000"/>
            </a:srgbClr>
          </a:solidFill>
          <a:ln/>
        </p:spPr>
      </p:sp>
      <p:sp>
        <p:nvSpPr>
          <p:cNvPr id="51" name="Text 44"/>
          <p:cNvSpPr/>
          <p:nvPr/>
        </p:nvSpPr>
        <p:spPr>
          <a:xfrm>
            <a:off x="385763" y="4136008"/>
            <a:ext cx="760809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D8431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Mg²⁺: 1.4 mg/dL</a:t>
            </a:r>
            <a:endParaRPr lang="en-US" sz="619" dirty="0"/>
          </a:p>
        </p:txBody>
      </p:sp>
      <p:sp>
        <p:nvSpPr>
          <p:cNvPr id="52" name="Shape 45"/>
          <p:cNvSpPr/>
          <p:nvPr/>
        </p:nvSpPr>
        <p:spPr>
          <a:xfrm>
            <a:off x="1132284" y="4136008"/>
            <a:ext cx="739378" cy="181440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53" name="Text 46"/>
          <p:cNvSpPr/>
          <p:nvPr/>
        </p:nvSpPr>
        <p:spPr>
          <a:xfrm>
            <a:off x="1132284" y="4136008"/>
            <a:ext cx="810816" cy="181440"/>
          </a:xfrm>
          <a:prstGeom prst="rect">
            <a:avLst/>
          </a:prstGeom>
          <a:noFill/>
          <a:ln/>
        </p:spPr>
        <p:txBody>
          <a:bodyPr wrap="none" lIns="68072" tIns="42545" rIns="68072" bIns="42545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Albumin: 3.2 g/dL</a:t>
            </a:r>
            <a:endParaRPr lang="en-US" sz="619" dirty="0"/>
          </a:p>
        </p:txBody>
      </p:sp>
      <p:sp>
        <p:nvSpPr>
          <p:cNvPr id="54" name="Text 47"/>
          <p:cNvSpPr/>
          <p:nvPr/>
        </p:nvSpPr>
        <p:spPr>
          <a:xfrm>
            <a:off x="385763" y="4383528"/>
            <a:ext cx="2643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ABG:</a:t>
            </a:r>
            <a:endParaRPr lang="en-US" sz="675" dirty="0"/>
          </a:p>
        </p:txBody>
      </p:sp>
      <p:sp>
        <p:nvSpPr>
          <p:cNvPr id="55" name="Text 48"/>
          <p:cNvSpPr/>
          <p:nvPr/>
        </p:nvSpPr>
        <p:spPr>
          <a:xfrm>
            <a:off x="578644" y="4383528"/>
            <a:ext cx="170021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 7.22, PaCO₂ 28 mmHg, PaO₂ 88 mmHg</a:t>
            </a:r>
            <a:endParaRPr lang="en-US" sz="675" dirty="0"/>
          </a:p>
        </p:txBody>
      </p:sp>
      <p:sp>
        <p:nvSpPr>
          <p:cNvPr id="56" name="Text 49"/>
          <p:cNvSpPr/>
          <p:nvPr/>
        </p:nvSpPr>
        <p:spPr>
          <a:xfrm>
            <a:off x="385763" y="4503520"/>
            <a:ext cx="2571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ECG:</a:t>
            </a:r>
            <a:endParaRPr lang="en-US" sz="675" dirty="0"/>
          </a:p>
        </p:txBody>
      </p:sp>
      <p:sp>
        <p:nvSpPr>
          <p:cNvPr id="57" name="Text 50"/>
          <p:cNvSpPr/>
          <p:nvPr/>
        </p:nvSpPr>
        <p:spPr>
          <a:xfrm>
            <a:off x="571500" y="4503520"/>
            <a:ext cx="195738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 tachycardia, peaked T waves, widened QRS</a:t>
            </a:r>
            <a:endParaRPr lang="en-US" sz="675" dirty="0"/>
          </a:p>
        </p:txBody>
      </p:sp>
      <p:sp>
        <p:nvSpPr>
          <p:cNvPr id="58" name="Shape 51"/>
          <p:cNvSpPr/>
          <p:nvPr/>
        </p:nvSpPr>
        <p:spPr>
          <a:xfrm>
            <a:off x="4625578" y="935831"/>
            <a:ext cx="4304109" cy="4256782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59" name="Shape 52"/>
          <p:cNvSpPr/>
          <p:nvPr/>
        </p:nvSpPr>
        <p:spPr>
          <a:xfrm>
            <a:off x="4625578" y="935831"/>
            <a:ext cx="35719" cy="4256782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60" name="Shape 53"/>
          <p:cNvSpPr/>
          <p:nvPr/>
        </p:nvSpPr>
        <p:spPr>
          <a:xfrm>
            <a:off x="4625578" y="935831"/>
            <a:ext cx="4304109" cy="371475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1" name="Shape 54"/>
          <p:cNvSpPr/>
          <p:nvPr/>
        </p:nvSpPr>
        <p:spPr>
          <a:xfrm>
            <a:off x="4625578" y="1300163"/>
            <a:ext cx="4304109" cy="7144"/>
          </a:xfrm>
          <a:prstGeom prst="rect">
            <a:avLst/>
          </a:prstGeom>
          <a:solidFill>
            <a:srgbClr val="E6EDEC"/>
          </a:solidFill>
          <a:ln/>
        </p:spPr>
      </p:sp>
      <p:pic>
        <p:nvPicPr>
          <p:cNvPr id="6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734" y="1046559"/>
            <a:ext cx="142875" cy="142875"/>
          </a:xfrm>
          <a:prstGeom prst="rect">
            <a:avLst/>
          </a:prstGeom>
        </p:spPr>
      </p:pic>
      <p:sp>
        <p:nvSpPr>
          <p:cNvPr id="63" name="Text 55"/>
          <p:cNvSpPr/>
          <p:nvPr/>
        </p:nvSpPr>
        <p:spPr>
          <a:xfrm>
            <a:off x="4947047" y="1021556"/>
            <a:ext cx="1648420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Approach</a:t>
            </a:r>
            <a:endParaRPr lang="en-US" sz="1013" dirty="0"/>
          </a:p>
        </p:txBody>
      </p:sp>
      <p:sp>
        <p:nvSpPr>
          <p:cNvPr id="64" name="Shape 56"/>
          <p:cNvSpPr/>
          <p:nvPr/>
        </p:nvSpPr>
        <p:spPr>
          <a:xfrm>
            <a:off x="4711303" y="1385888"/>
            <a:ext cx="4132659" cy="121856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5" name="Shape 57"/>
          <p:cNvSpPr/>
          <p:nvPr/>
        </p:nvSpPr>
        <p:spPr>
          <a:xfrm>
            <a:off x="4711303" y="1385888"/>
            <a:ext cx="21431" cy="1218567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6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7028" y="1496616"/>
            <a:ext cx="112514" cy="100013"/>
          </a:xfrm>
          <a:prstGeom prst="rect">
            <a:avLst/>
          </a:prstGeom>
        </p:spPr>
      </p:pic>
      <p:sp>
        <p:nvSpPr>
          <p:cNvPr id="67" name="Text 58"/>
          <p:cNvSpPr/>
          <p:nvPr/>
        </p:nvSpPr>
        <p:spPr>
          <a:xfrm>
            <a:off x="4945261" y="1471613"/>
            <a:ext cx="62865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</a:t>
            </a:r>
            <a:endParaRPr lang="en-US" sz="788" dirty="0"/>
          </a:p>
        </p:txBody>
      </p:sp>
      <p:sp>
        <p:nvSpPr>
          <p:cNvPr id="68" name="Text 59"/>
          <p:cNvSpPr/>
          <p:nvPr/>
        </p:nvSpPr>
        <p:spPr>
          <a:xfrm>
            <a:off x="4797028" y="1687711"/>
            <a:ext cx="139124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Electrolyte Abnormalities:</a:t>
            </a:r>
            <a:endParaRPr lang="en-US" sz="675" dirty="0"/>
          </a:p>
        </p:txBody>
      </p:sp>
      <p:sp>
        <p:nvSpPr>
          <p:cNvPr id="69" name="Text 60"/>
          <p:cNvSpPr/>
          <p:nvPr/>
        </p:nvSpPr>
        <p:spPr>
          <a:xfrm>
            <a:off x="4797028" y="1807704"/>
            <a:ext cx="158412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hyponatremia (Na⁺ 118 mEq/L)</a:t>
            </a:r>
            <a:endParaRPr lang="en-US" sz="675" dirty="0"/>
          </a:p>
        </p:txBody>
      </p:sp>
      <p:sp>
        <p:nvSpPr>
          <p:cNvPr id="70" name="Text 61"/>
          <p:cNvSpPr/>
          <p:nvPr/>
        </p:nvSpPr>
        <p:spPr>
          <a:xfrm>
            <a:off x="4797028" y="1927696"/>
            <a:ext cx="220027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hyperkalemia (K⁺ 6.8 mEq/L) with ECG changes</a:t>
            </a:r>
            <a:endParaRPr lang="en-US" sz="675" dirty="0"/>
          </a:p>
        </p:txBody>
      </p:sp>
      <p:sp>
        <p:nvSpPr>
          <p:cNvPr id="71" name="Text 62"/>
          <p:cNvSpPr/>
          <p:nvPr/>
        </p:nvSpPr>
        <p:spPr>
          <a:xfrm>
            <a:off x="4797028" y="2047689"/>
            <a:ext cx="188952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Metabolic acidosis (HCO₃⁻ 12 mEq/L, pH 7.22)</a:t>
            </a:r>
            <a:endParaRPr lang="en-US" sz="675" dirty="0"/>
          </a:p>
        </p:txBody>
      </p:sp>
      <p:sp>
        <p:nvSpPr>
          <p:cNvPr id="72" name="Text 63"/>
          <p:cNvSpPr/>
          <p:nvPr/>
        </p:nvSpPr>
        <p:spPr>
          <a:xfrm>
            <a:off x="4797028" y="2167682"/>
            <a:ext cx="2407444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 kidney injury on CKD (Cr 4.2 mg/dL from baseline 2.8)</a:t>
            </a:r>
            <a:endParaRPr lang="en-US" sz="675" dirty="0"/>
          </a:p>
        </p:txBody>
      </p:sp>
      <p:sp>
        <p:nvSpPr>
          <p:cNvPr id="73" name="Text 64"/>
          <p:cNvSpPr/>
          <p:nvPr/>
        </p:nvSpPr>
        <p:spPr>
          <a:xfrm>
            <a:off x="4797028" y="2287674"/>
            <a:ext cx="150018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Hypomagnesemia (Mg²⁺ 1.4 mg/dL)</a:t>
            </a:r>
            <a:endParaRPr lang="en-US" sz="675" dirty="0"/>
          </a:p>
        </p:txBody>
      </p:sp>
      <p:sp>
        <p:nvSpPr>
          <p:cNvPr id="74" name="Text 65"/>
          <p:cNvSpPr/>
          <p:nvPr/>
        </p:nvSpPr>
        <p:spPr>
          <a:xfrm>
            <a:off x="4797028" y="2407667"/>
            <a:ext cx="159484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Hyperphosphatemia (PO₄³⁻ 5.8 mg/dL)</a:t>
            </a:r>
            <a:endParaRPr lang="en-US" sz="675" dirty="0"/>
          </a:p>
        </p:txBody>
      </p:sp>
      <p:sp>
        <p:nvSpPr>
          <p:cNvPr id="75" name="Shape 66"/>
          <p:cNvSpPr/>
          <p:nvPr/>
        </p:nvSpPr>
        <p:spPr>
          <a:xfrm>
            <a:off x="4711303" y="2675892"/>
            <a:ext cx="4132659" cy="128085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6" name="Shape 67"/>
          <p:cNvSpPr/>
          <p:nvPr/>
        </p:nvSpPr>
        <p:spPr>
          <a:xfrm>
            <a:off x="4711303" y="2675892"/>
            <a:ext cx="21431" cy="1280852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7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7028" y="2786621"/>
            <a:ext cx="75009" cy="100013"/>
          </a:xfrm>
          <a:prstGeom prst="rect">
            <a:avLst/>
          </a:prstGeom>
        </p:spPr>
      </p:pic>
      <p:sp>
        <p:nvSpPr>
          <p:cNvPr id="78" name="Text 68"/>
          <p:cNvSpPr/>
          <p:nvPr/>
        </p:nvSpPr>
        <p:spPr>
          <a:xfrm>
            <a:off x="4907756" y="2761617"/>
            <a:ext cx="885825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Plan</a:t>
            </a:r>
            <a:endParaRPr lang="en-US" sz="788" dirty="0"/>
          </a:p>
        </p:txBody>
      </p:sp>
      <p:sp>
        <p:nvSpPr>
          <p:cNvPr id="79" name="Shape 69"/>
          <p:cNvSpPr/>
          <p:nvPr/>
        </p:nvSpPr>
        <p:spPr>
          <a:xfrm>
            <a:off x="4797028" y="2970572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80" name="Text 70"/>
          <p:cNvSpPr/>
          <p:nvPr/>
        </p:nvSpPr>
        <p:spPr>
          <a:xfrm>
            <a:off x="4797028" y="2970572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563" dirty="0"/>
          </a:p>
        </p:txBody>
      </p:sp>
      <p:sp>
        <p:nvSpPr>
          <p:cNvPr id="81" name="Text 71"/>
          <p:cNvSpPr/>
          <p:nvPr/>
        </p:nvSpPr>
        <p:spPr>
          <a:xfrm>
            <a:off x="4982766" y="2977716"/>
            <a:ext cx="144660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hyperkalemia treatment:</a:t>
            </a:r>
            <a:endParaRPr lang="en-US" sz="675" dirty="0"/>
          </a:p>
        </p:txBody>
      </p:sp>
      <p:sp>
        <p:nvSpPr>
          <p:cNvPr id="82" name="Text 72"/>
          <p:cNvSpPr/>
          <p:nvPr/>
        </p:nvSpPr>
        <p:spPr>
          <a:xfrm>
            <a:off x="4797028" y="2977716"/>
            <a:ext cx="3839766" cy="2321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gluconate 10% 10mL IV, insulin 10U + D50W 25g, sodium bicarbonate 50mEq</a:t>
            </a:r>
            <a:endParaRPr lang="en-US" sz="675" dirty="0"/>
          </a:p>
        </p:txBody>
      </p:sp>
      <p:sp>
        <p:nvSpPr>
          <p:cNvPr id="83" name="Shape 73"/>
          <p:cNvSpPr/>
          <p:nvPr/>
        </p:nvSpPr>
        <p:spPr>
          <a:xfrm>
            <a:off x="4797028" y="3220938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84" name="Text 74"/>
          <p:cNvSpPr/>
          <p:nvPr/>
        </p:nvSpPr>
        <p:spPr>
          <a:xfrm>
            <a:off x="4797028" y="3220938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563" dirty="0"/>
          </a:p>
        </p:txBody>
      </p:sp>
      <p:sp>
        <p:nvSpPr>
          <p:cNvPr id="85" name="Text 75"/>
          <p:cNvSpPr/>
          <p:nvPr/>
        </p:nvSpPr>
        <p:spPr>
          <a:xfrm>
            <a:off x="4982766" y="3228082"/>
            <a:ext cx="91082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resuscitation:</a:t>
            </a:r>
            <a:endParaRPr lang="en-US" sz="675" dirty="0"/>
          </a:p>
        </p:txBody>
      </p:sp>
      <p:sp>
        <p:nvSpPr>
          <p:cNvPr id="86" name="Text 76"/>
          <p:cNvSpPr/>
          <p:nvPr/>
        </p:nvSpPr>
        <p:spPr>
          <a:xfrm>
            <a:off x="5822156" y="3228082"/>
            <a:ext cx="174307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saline 500mL bolus, then 150mL/hr</a:t>
            </a:r>
            <a:endParaRPr lang="en-US" sz="675" dirty="0"/>
          </a:p>
        </p:txBody>
      </p:sp>
      <p:sp>
        <p:nvSpPr>
          <p:cNvPr id="87" name="Shape 77"/>
          <p:cNvSpPr/>
          <p:nvPr/>
        </p:nvSpPr>
        <p:spPr>
          <a:xfrm>
            <a:off x="4797028" y="3351312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88" name="Text 78"/>
          <p:cNvSpPr/>
          <p:nvPr/>
        </p:nvSpPr>
        <p:spPr>
          <a:xfrm>
            <a:off x="4797028" y="3351312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563" dirty="0"/>
          </a:p>
        </p:txBody>
      </p:sp>
      <p:sp>
        <p:nvSpPr>
          <p:cNvPr id="89" name="Text 79"/>
          <p:cNvSpPr/>
          <p:nvPr/>
        </p:nvSpPr>
        <p:spPr>
          <a:xfrm>
            <a:off x="4982766" y="3358455"/>
            <a:ext cx="124122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 nephrotoxic medications:</a:t>
            </a:r>
            <a:endParaRPr lang="en-US" sz="675" dirty="0"/>
          </a:p>
        </p:txBody>
      </p:sp>
      <p:sp>
        <p:nvSpPr>
          <p:cNvPr id="90" name="Text 80"/>
          <p:cNvSpPr/>
          <p:nvPr/>
        </p:nvSpPr>
        <p:spPr>
          <a:xfrm>
            <a:off x="6152555" y="3358455"/>
            <a:ext cx="196988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Discontinue lisinopril, furosemide, spironolactone</a:t>
            </a:r>
            <a:endParaRPr lang="en-US" sz="675" dirty="0"/>
          </a:p>
        </p:txBody>
      </p:sp>
      <p:sp>
        <p:nvSpPr>
          <p:cNvPr id="91" name="Shape 81"/>
          <p:cNvSpPr/>
          <p:nvPr/>
        </p:nvSpPr>
        <p:spPr>
          <a:xfrm>
            <a:off x="4797028" y="3481685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92" name="Text 82"/>
          <p:cNvSpPr/>
          <p:nvPr/>
        </p:nvSpPr>
        <p:spPr>
          <a:xfrm>
            <a:off x="4797028" y="3481685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563" dirty="0"/>
          </a:p>
        </p:txBody>
      </p:sp>
      <p:sp>
        <p:nvSpPr>
          <p:cNvPr id="93" name="Text 83"/>
          <p:cNvSpPr/>
          <p:nvPr/>
        </p:nvSpPr>
        <p:spPr>
          <a:xfrm>
            <a:off x="4982766" y="3488829"/>
            <a:ext cx="116800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Hyponatremia management:</a:t>
            </a:r>
            <a:endParaRPr lang="en-US" sz="675" dirty="0"/>
          </a:p>
        </p:txBody>
      </p:sp>
      <p:sp>
        <p:nvSpPr>
          <p:cNvPr id="94" name="Text 84"/>
          <p:cNvSpPr/>
          <p:nvPr/>
        </p:nvSpPr>
        <p:spPr>
          <a:xfrm>
            <a:off x="6079331" y="3488829"/>
            <a:ext cx="202346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Careful correction with NS, target 6-8 mEq/L in 24h</a:t>
            </a:r>
            <a:endParaRPr lang="en-US" sz="675" dirty="0"/>
          </a:p>
        </p:txBody>
      </p:sp>
      <p:sp>
        <p:nvSpPr>
          <p:cNvPr id="95" name="Shape 85"/>
          <p:cNvSpPr/>
          <p:nvPr/>
        </p:nvSpPr>
        <p:spPr>
          <a:xfrm>
            <a:off x="4797028" y="3612059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96" name="Text 86"/>
          <p:cNvSpPr/>
          <p:nvPr/>
        </p:nvSpPr>
        <p:spPr>
          <a:xfrm>
            <a:off x="4797028" y="3612059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563" dirty="0"/>
          </a:p>
        </p:txBody>
      </p:sp>
      <p:sp>
        <p:nvSpPr>
          <p:cNvPr id="97" name="Text 87"/>
          <p:cNvSpPr/>
          <p:nvPr/>
        </p:nvSpPr>
        <p:spPr>
          <a:xfrm>
            <a:off x="4982766" y="3619202"/>
            <a:ext cx="90904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Magnesium repletion:</a:t>
            </a:r>
            <a:endParaRPr lang="en-US" sz="675" dirty="0"/>
          </a:p>
        </p:txBody>
      </p:sp>
      <p:sp>
        <p:nvSpPr>
          <p:cNvPr id="98" name="Text 88"/>
          <p:cNvSpPr/>
          <p:nvPr/>
        </p:nvSpPr>
        <p:spPr>
          <a:xfrm>
            <a:off x="5820370" y="3619202"/>
            <a:ext cx="106620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MgSO₄ 2g IV over 2 hours</a:t>
            </a:r>
            <a:endParaRPr lang="en-US" sz="675" dirty="0"/>
          </a:p>
        </p:txBody>
      </p:sp>
      <p:sp>
        <p:nvSpPr>
          <p:cNvPr id="99" name="Shape 89"/>
          <p:cNvSpPr/>
          <p:nvPr/>
        </p:nvSpPr>
        <p:spPr>
          <a:xfrm>
            <a:off x="4797028" y="3742432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100" name="Text 90"/>
          <p:cNvSpPr/>
          <p:nvPr/>
        </p:nvSpPr>
        <p:spPr>
          <a:xfrm>
            <a:off x="4797028" y="3742432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563" dirty="0"/>
          </a:p>
        </p:txBody>
      </p:sp>
      <p:sp>
        <p:nvSpPr>
          <p:cNvPr id="101" name="Text 91"/>
          <p:cNvSpPr/>
          <p:nvPr/>
        </p:nvSpPr>
        <p:spPr>
          <a:xfrm>
            <a:off x="4982766" y="3749576"/>
            <a:ext cx="112514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 replacement therapy:</a:t>
            </a:r>
            <a:endParaRPr lang="en-US" sz="675" dirty="0"/>
          </a:p>
        </p:txBody>
      </p:sp>
      <p:sp>
        <p:nvSpPr>
          <p:cNvPr id="102" name="Text 92"/>
          <p:cNvSpPr/>
          <p:nvPr/>
        </p:nvSpPr>
        <p:spPr>
          <a:xfrm>
            <a:off x="6036469" y="3749576"/>
            <a:ext cx="242351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hemodialysis for refractory hyperkalemia and acidosis</a:t>
            </a:r>
            <a:endParaRPr lang="en-US" sz="675" dirty="0"/>
          </a:p>
        </p:txBody>
      </p:sp>
      <p:pic>
        <p:nvPicPr>
          <p:cNvPr id="10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1303" y="4028182"/>
            <a:ext cx="4093369" cy="1071563"/>
          </a:xfrm>
          <a:prstGeom prst="rect">
            <a:avLst/>
          </a:prstGeom>
        </p:spPr>
      </p:pic>
      <p:sp>
        <p:nvSpPr>
          <p:cNvPr id="104" name="Shape 93"/>
          <p:cNvSpPr/>
          <p:nvPr/>
        </p:nvSpPr>
        <p:spPr>
          <a:xfrm>
            <a:off x="214313" y="5328345"/>
            <a:ext cx="8715375" cy="847232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10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3344" y="5462290"/>
            <a:ext cx="85725" cy="114300"/>
          </a:xfrm>
          <a:prstGeom prst="rect">
            <a:avLst/>
          </a:prstGeom>
        </p:spPr>
      </p:pic>
      <p:sp>
        <p:nvSpPr>
          <p:cNvPr id="106" name="Text 94"/>
          <p:cNvSpPr/>
          <p:nvPr/>
        </p:nvSpPr>
        <p:spPr>
          <a:xfrm>
            <a:off x="4036219" y="5451574"/>
            <a:ext cx="128587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Learning Points</a:t>
            </a:r>
            <a:endParaRPr lang="en-US" sz="900" dirty="0"/>
          </a:p>
        </p:txBody>
      </p:sp>
      <p:pic>
        <p:nvPicPr>
          <p:cNvPr id="10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5692676"/>
            <a:ext cx="114300" cy="114300"/>
          </a:xfrm>
          <a:prstGeom prst="rect">
            <a:avLst/>
          </a:prstGeom>
        </p:spPr>
      </p:pic>
      <p:sp>
        <p:nvSpPr>
          <p:cNvPr id="108" name="Text 95"/>
          <p:cNvSpPr/>
          <p:nvPr/>
        </p:nvSpPr>
        <p:spPr>
          <a:xfrm>
            <a:off x="600075" y="5678388"/>
            <a:ext cx="1810941" cy="390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Prioritize life-threatening electrolyte abnormalities (hyperkalemia with ECG changes) before addressing others</a:t>
            </a:r>
            <a:endParaRPr lang="en-US" sz="731" dirty="0"/>
          </a:p>
        </p:txBody>
      </p:sp>
      <p:pic>
        <p:nvPicPr>
          <p:cNvPr id="10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53891" y="5692676"/>
            <a:ext cx="114300" cy="114300"/>
          </a:xfrm>
          <a:prstGeom prst="rect">
            <a:avLst/>
          </a:prstGeom>
        </p:spPr>
      </p:pic>
      <p:sp>
        <p:nvSpPr>
          <p:cNvPr id="110" name="Text 96"/>
          <p:cNvSpPr/>
          <p:nvPr/>
        </p:nvSpPr>
        <p:spPr>
          <a:xfrm>
            <a:off x="2725341" y="5678388"/>
            <a:ext cx="1810941" cy="390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medication effects (ACEi, diuretics) as common causes of complex electrolyte disorders in CKD</a:t>
            </a:r>
            <a:endParaRPr lang="en-US" sz="731" dirty="0"/>
          </a:p>
        </p:txBody>
      </p:sp>
      <p:pic>
        <p:nvPicPr>
          <p:cNvPr id="11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79156" y="5692676"/>
            <a:ext cx="114300" cy="114300"/>
          </a:xfrm>
          <a:prstGeom prst="rect">
            <a:avLst/>
          </a:prstGeom>
        </p:spPr>
      </p:pic>
      <p:sp>
        <p:nvSpPr>
          <p:cNvPr id="112" name="Text 97"/>
          <p:cNvSpPr/>
          <p:nvPr/>
        </p:nvSpPr>
        <p:spPr>
          <a:xfrm>
            <a:off x="4850606" y="5678388"/>
            <a:ext cx="1810941" cy="390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status assessment is critical in managing hyponatremia, especially with concurrent AKI</a:t>
            </a:r>
            <a:endParaRPr lang="en-US" sz="731" dirty="0"/>
          </a:p>
        </p:txBody>
      </p:sp>
      <p:pic>
        <p:nvPicPr>
          <p:cNvPr id="11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04422" y="5692676"/>
            <a:ext cx="114300" cy="114300"/>
          </a:xfrm>
          <a:prstGeom prst="rect">
            <a:avLst/>
          </a:prstGeom>
        </p:spPr>
      </p:pic>
      <p:sp>
        <p:nvSpPr>
          <p:cNvPr id="114" name="Text 98"/>
          <p:cNvSpPr/>
          <p:nvPr/>
        </p:nvSpPr>
        <p:spPr>
          <a:xfrm>
            <a:off x="6975872" y="5678388"/>
            <a:ext cx="1810941" cy="390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nephrology consultation and consideration of RRT for complex, refractory electrolyte disorders</a:t>
            </a:r>
            <a:endParaRPr lang="en-US" sz="73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4572000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78594" y="178594"/>
            <a:ext cx="885825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Summary and Key Protocols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178594" y="600075"/>
            <a:ext cx="8858250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Principles for Electrolyte Management in Nephrology Practice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178594" y="900113"/>
            <a:ext cx="4350544" cy="15541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178594" y="900113"/>
            <a:ext cx="35719" cy="15541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1" y="992981"/>
            <a:ext cx="128588" cy="128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5769" y="971550"/>
            <a:ext cx="13233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Diagnostic Principles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250031" y="1200150"/>
            <a:ext cx="4207669" cy="11826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7"/>
          <p:cNvSpPr/>
          <p:nvPr/>
        </p:nvSpPr>
        <p:spPr>
          <a:xfrm>
            <a:off x="250031" y="1200150"/>
            <a:ext cx="21431" cy="1182681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9" y="1271588"/>
            <a:ext cx="85725" cy="8572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0056" y="1271588"/>
            <a:ext cx="2302073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 baseline electrolyte panel and assess trends over time</a:t>
            </a:r>
            <a:endParaRPr lang="en-US" sz="619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9" y="1416583"/>
            <a:ext cx="85725" cy="8572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50056" y="1416583"/>
            <a:ext cx="2561034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medication effects as common causes (diuretics, ACEi/ARBs)</a:t>
            </a:r>
            <a:endParaRPr lang="en-US" sz="619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9" y="1561579"/>
            <a:ext cx="85725" cy="8572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50056" y="1561579"/>
            <a:ext cx="224135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volume status as a critical factor in sodium disorders</a:t>
            </a:r>
            <a:endParaRPr lang="en-US" sz="619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69" y="1706575"/>
            <a:ext cx="85725" cy="85725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50056" y="1706575"/>
            <a:ext cx="2368153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acid-base status with every significant electrolyte disorder</a:t>
            </a:r>
            <a:endParaRPr lang="en-US" sz="619" dirty="0"/>
          </a:p>
        </p:txBody>
      </p:sp>
      <p:sp>
        <p:nvSpPr>
          <p:cNvPr id="20" name="Shape 12"/>
          <p:cNvSpPr/>
          <p:nvPr/>
        </p:nvSpPr>
        <p:spPr>
          <a:xfrm>
            <a:off x="4614863" y="900113"/>
            <a:ext cx="4350544" cy="15541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21" name="Shape 13"/>
          <p:cNvSpPr/>
          <p:nvPr/>
        </p:nvSpPr>
        <p:spPr>
          <a:xfrm>
            <a:off x="4614863" y="900113"/>
            <a:ext cx="35719" cy="15541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6300" y="992981"/>
            <a:ext cx="128588" cy="128588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4872038" y="971550"/>
            <a:ext cx="148232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Principles</a:t>
            </a:r>
            <a:endParaRPr lang="en-US" sz="900" dirty="0"/>
          </a:p>
        </p:txBody>
      </p:sp>
      <p:sp>
        <p:nvSpPr>
          <p:cNvPr id="24" name="Shape 15"/>
          <p:cNvSpPr/>
          <p:nvPr/>
        </p:nvSpPr>
        <p:spPr>
          <a:xfrm>
            <a:off x="4686300" y="1200150"/>
            <a:ext cx="4207669" cy="11826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16"/>
          <p:cNvSpPr/>
          <p:nvPr/>
        </p:nvSpPr>
        <p:spPr>
          <a:xfrm>
            <a:off x="4686300" y="1200150"/>
            <a:ext cx="21431" cy="1182681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738" y="1271588"/>
            <a:ext cx="85725" cy="85725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4886325" y="1271588"/>
            <a:ext cx="3118247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Prioritize life-threatening abnormalities first (hyperkalemia, symptomatic hyponatremia)</a:t>
            </a:r>
            <a:endParaRPr lang="en-US" sz="619" dirty="0"/>
          </a:p>
        </p:txBody>
      </p:sp>
      <p:pic>
        <p:nvPicPr>
          <p:cNvPr id="2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7738" y="1416583"/>
            <a:ext cx="85725" cy="85725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4886325" y="1416583"/>
            <a:ext cx="2425303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Adhere to evidence-based correction rates to prevent complications</a:t>
            </a:r>
            <a:endParaRPr lang="en-US" sz="619" dirty="0"/>
          </a:p>
        </p:txBody>
      </p:sp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7738" y="1561579"/>
            <a:ext cx="85725" cy="85725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4886325" y="1561579"/>
            <a:ext cx="223242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 systematic monitoring protocols based on severity</a:t>
            </a:r>
            <a:endParaRPr lang="en-US" sz="619" dirty="0"/>
          </a:p>
        </p:txBody>
      </p:sp>
      <p:pic>
        <p:nvPicPr>
          <p:cNvPr id="3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7738" y="1706575"/>
            <a:ext cx="85725" cy="85725"/>
          </a:xfrm>
          <a:prstGeom prst="rect">
            <a:avLst/>
          </a:prstGeom>
        </p:spPr>
      </p:pic>
      <p:sp>
        <p:nvSpPr>
          <p:cNvPr id="33" name="Text 20"/>
          <p:cNvSpPr/>
          <p:nvPr/>
        </p:nvSpPr>
        <p:spPr>
          <a:xfrm>
            <a:off x="4886325" y="1706575"/>
            <a:ext cx="234672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RRT early for refractory or complex electrolyte disorders</a:t>
            </a:r>
            <a:endParaRPr lang="en-US" sz="619" dirty="0"/>
          </a:p>
        </p:txBody>
      </p:sp>
      <p:sp>
        <p:nvSpPr>
          <p:cNvPr id="34" name="Shape 21"/>
          <p:cNvSpPr/>
          <p:nvPr/>
        </p:nvSpPr>
        <p:spPr>
          <a:xfrm>
            <a:off x="178594" y="2539994"/>
            <a:ext cx="4350544" cy="15541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35" name="Shape 22"/>
          <p:cNvSpPr/>
          <p:nvPr/>
        </p:nvSpPr>
        <p:spPr>
          <a:xfrm>
            <a:off x="178594" y="2539994"/>
            <a:ext cx="35719" cy="15541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36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031" y="2632863"/>
            <a:ext cx="128588" cy="128588"/>
          </a:xfrm>
          <a:prstGeom prst="rect">
            <a:avLst/>
          </a:prstGeom>
        </p:spPr>
      </p:pic>
      <p:sp>
        <p:nvSpPr>
          <p:cNvPr id="37" name="Text 23"/>
          <p:cNvSpPr/>
          <p:nvPr/>
        </p:nvSpPr>
        <p:spPr>
          <a:xfrm>
            <a:off x="435769" y="2611431"/>
            <a:ext cx="179843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Critical Safety Considerations</a:t>
            </a:r>
            <a:endParaRPr lang="en-US" sz="900" dirty="0"/>
          </a:p>
        </p:txBody>
      </p:sp>
      <p:sp>
        <p:nvSpPr>
          <p:cNvPr id="38" name="Shape 24"/>
          <p:cNvSpPr/>
          <p:nvPr/>
        </p:nvSpPr>
        <p:spPr>
          <a:xfrm>
            <a:off x="250031" y="2840031"/>
            <a:ext cx="4207669" cy="11826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Shape 25"/>
          <p:cNvSpPr/>
          <p:nvPr/>
        </p:nvSpPr>
        <p:spPr>
          <a:xfrm>
            <a:off x="250031" y="2840031"/>
            <a:ext cx="21431" cy="1182681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4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1469" y="2911469"/>
            <a:ext cx="85725" cy="85725"/>
          </a:xfrm>
          <a:prstGeom prst="rect">
            <a:avLst/>
          </a:prstGeom>
        </p:spPr>
      </p:pic>
      <p:sp>
        <p:nvSpPr>
          <p:cNvPr id="41" name="Text 26"/>
          <p:cNvSpPr/>
          <p:nvPr/>
        </p:nvSpPr>
        <p:spPr>
          <a:xfrm>
            <a:off x="450056" y="2911469"/>
            <a:ext cx="2762845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correction: Maximum 8 mEq/L/day to prevent osmotic demyelination</a:t>
            </a:r>
            <a:endParaRPr lang="en-US" sz="619" dirty="0"/>
          </a:p>
        </p:txBody>
      </p:sp>
      <p:pic>
        <p:nvPicPr>
          <p:cNvPr id="4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1469" y="3056465"/>
            <a:ext cx="85725" cy="85725"/>
          </a:xfrm>
          <a:prstGeom prst="rect">
            <a:avLst/>
          </a:prstGeom>
        </p:spPr>
      </p:pic>
      <p:sp>
        <p:nvSpPr>
          <p:cNvPr id="43" name="Text 27"/>
          <p:cNvSpPr/>
          <p:nvPr/>
        </p:nvSpPr>
        <p:spPr>
          <a:xfrm>
            <a:off x="450056" y="3056465"/>
            <a:ext cx="189845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Potassium IV: Maximum 10 mEq/hr via peripheral IV</a:t>
            </a:r>
            <a:endParaRPr lang="en-US" sz="619" dirty="0"/>
          </a:p>
        </p:txBody>
      </p:sp>
      <p:pic>
        <p:nvPicPr>
          <p:cNvPr id="4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1469" y="3201460"/>
            <a:ext cx="85725" cy="85725"/>
          </a:xfrm>
          <a:prstGeom prst="rect">
            <a:avLst/>
          </a:prstGeom>
        </p:spPr>
      </p:pic>
      <p:sp>
        <p:nvSpPr>
          <p:cNvPr id="45" name="Text 28"/>
          <p:cNvSpPr/>
          <p:nvPr/>
        </p:nvSpPr>
        <p:spPr>
          <a:xfrm>
            <a:off x="450056" y="3201460"/>
            <a:ext cx="2750344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Calcium: Contraindicated with digoxin unless hyperkalemia is life-threatening</a:t>
            </a:r>
            <a:endParaRPr lang="en-US" sz="619" dirty="0"/>
          </a:p>
        </p:txBody>
      </p:sp>
      <p:pic>
        <p:nvPicPr>
          <p:cNvPr id="4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1469" y="3346456"/>
            <a:ext cx="85725" cy="85725"/>
          </a:xfrm>
          <a:prstGeom prst="rect">
            <a:avLst/>
          </a:prstGeom>
        </p:spPr>
      </p:pic>
      <p:sp>
        <p:nvSpPr>
          <p:cNvPr id="47" name="Text 29"/>
          <p:cNvSpPr/>
          <p:nvPr/>
        </p:nvSpPr>
        <p:spPr>
          <a:xfrm>
            <a:off x="450056" y="3346456"/>
            <a:ext cx="2377083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Magnesium: Monitor for respiratory depression with rapid infusion</a:t>
            </a:r>
            <a:endParaRPr lang="en-US" sz="619" dirty="0"/>
          </a:p>
        </p:txBody>
      </p:sp>
      <p:sp>
        <p:nvSpPr>
          <p:cNvPr id="48" name="Shape 30"/>
          <p:cNvSpPr/>
          <p:nvPr/>
        </p:nvSpPr>
        <p:spPr>
          <a:xfrm>
            <a:off x="4614863" y="2539994"/>
            <a:ext cx="4350544" cy="15541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49" name="Shape 31"/>
          <p:cNvSpPr/>
          <p:nvPr/>
        </p:nvSpPr>
        <p:spPr>
          <a:xfrm>
            <a:off x="4614863" y="2539994"/>
            <a:ext cx="35719" cy="15541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50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86300" y="2632863"/>
            <a:ext cx="160734" cy="128588"/>
          </a:xfrm>
          <a:prstGeom prst="rect">
            <a:avLst/>
          </a:prstGeom>
        </p:spPr>
      </p:pic>
      <p:sp>
        <p:nvSpPr>
          <p:cNvPr id="51" name="Text 32"/>
          <p:cNvSpPr/>
          <p:nvPr/>
        </p:nvSpPr>
        <p:spPr>
          <a:xfrm>
            <a:off x="4904184" y="2611431"/>
            <a:ext cx="123586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 Populations</a:t>
            </a:r>
            <a:endParaRPr lang="en-US" sz="900" dirty="0"/>
          </a:p>
        </p:txBody>
      </p:sp>
      <p:sp>
        <p:nvSpPr>
          <p:cNvPr id="52" name="Shape 33"/>
          <p:cNvSpPr/>
          <p:nvPr/>
        </p:nvSpPr>
        <p:spPr>
          <a:xfrm>
            <a:off x="4686300" y="2840031"/>
            <a:ext cx="4207669" cy="11826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3" name="Shape 34"/>
          <p:cNvSpPr/>
          <p:nvPr/>
        </p:nvSpPr>
        <p:spPr>
          <a:xfrm>
            <a:off x="4686300" y="2840031"/>
            <a:ext cx="21431" cy="1182681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54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57738" y="2911469"/>
            <a:ext cx="75009" cy="85725"/>
          </a:xfrm>
          <a:prstGeom prst="rect">
            <a:avLst/>
          </a:prstGeom>
        </p:spPr>
      </p:pic>
      <p:sp>
        <p:nvSpPr>
          <p:cNvPr id="55" name="Text 35"/>
          <p:cNvSpPr/>
          <p:nvPr/>
        </p:nvSpPr>
        <p:spPr>
          <a:xfrm>
            <a:off x="4875609" y="2915041"/>
            <a:ext cx="24645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CKD:</a:t>
            </a:r>
            <a:endParaRPr lang="en-US" sz="619" dirty="0"/>
          </a:p>
        </p:txBody>
      </p:sp>
      <p:sp>
        <p:nvSpPr>
          <p:cNvPr id="56" name="Text 36"/>
          <p:cNvSpPr/>
          <p:nvPr/>
        </p:nvSpPr>
        <p:spPr>
          <a:xfrm>
            <a:off x="5050631" y="2915041"/>
            <a:ext cx="2287786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correction targets; monitor for medication accumulation</a:t>
            </a:r>
            <a:endParaRPr lang="en-US" sz="619" dirty="0"/>
          </a:p>
        </p:txBody>
      </p:sp>
      <p:pic>
        <p:nvPicPr>
          <p:cNvPr id="57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57738" y="3056465"/>
            <a:ext cx="75009" cy="85725"/>
          </a:xfrm>
          <a:prstGeom prst="rect">
            <a:avLst/>
          </a:prstGeom>
        </p:spPr>
      </p:pic>
      <p:sp>
        <p:nvSpPr>
          <p:cNvPr id="58" name="Text 37"/>
          <p:cNvSpPr/>
          <p:nvPr/>
        </p:nvSpPr>
        <p:spPr>
          <a:xfrm>
            <a:off x="4875609" y="3060036"/>
            <a:ext cx="548283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 Failure:</a:t>
            </a:r>
            <a:endParaRPr lang="en-US" sz="619" dirty="0"/>
          </a:p>
        </p:txBody>
      </p:sp>
      <p:sp>
        <p:nvSpPr>
          <p:cNvPr id="59" name="Text 38"/>
          <p:cNvSpPr/>
          <p:nvPr/>
        </p:nvSpPr>
        <p:spPr>
          <a:xfrm>
            <a:off x="5352455" y="3060036"/>
            <a:ext cx="1802011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fluid restrictions and diuretic resistance</a:t>
            </a:r>
            <a:endParaRPr lang="en-US" sz="619" dirty="0"/>
          </a:p>
        </p:txBody>
      </p:sp>
      <p:pic>
        <p:nvPicPr>
          <p:cNvPr id="6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57738" y="3201460"/>
            <a:ext cx="75009" cy="85725"/>
          </a:xfrm>
          <a:prstGeom prst="rect">
            <a:avLst/>
          </a:prstGeom>
        </p:spPr>
      </p:pic>
      <p:sp>
        <p:nvSpPr>
          <p:cNvPr id="61" name="Text 39"/>
          <p:cNvSpPr/>
          <p:nvPr/>
        </p:nvSpPr>
        <p:spPr>
          <a:xfrm>
            <a:off x="4875609" y="3205032"/>
            <a:ext cx="567928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Liver Disease:</a:t>
            </a:r>
            <a:endParaRPr lang="en-US" sz="619" dirty="0"/>
          </a:p>
        </p:txBody>
      </p:sp>
      <p:sp>
        <p:nvSpPr>
          <p:cNvPr id="62" name="Text 40"/>
          <p:cNvSpPr/>
          <p:nvPr/>
        </p:nvSpPr>
        <p:spPr>
          <a:xfrm>
            <a:off x="5372100" y="3205032"/>
            <a:ext cx="1819870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risk for hyponatremia and mixed disorders</a:t>
            </a:r>
            <a:endParaRPr lang="en-US" sz="619" dirty="0"/>
          </a:p>
        </p:txBody>
      </p:sp>
      <p:pic>
        <p:nvPicPr>
          <p:cNvPr id="6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57738" y="3346456"/>
            <a:ext cx="75009" cy="85725"/>
          </a:xfrm>
          <a:prstGeom prst="rect">
            <a:avLst/>
          </a:prstGeom>
        </p:spPr>
      </p:pic>
      <p:sp>
        <p:nvSpPr>
          <p:cNvPr id="64" name="Text 41"/>
          <p:cNvSpPr/>
          <p:nvPr/>
        </p:nvSpPr>
        <p:spPr>
          <a:xfrm>
            <a:off x="4875609" y="3350028"/>
            <a:ext cx="592931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Illness:</a:t>
            </a:r>
            <a:endParaRPr lang="en-US" sz="619" dirty="0"/>
          </a:p>
        </p:txBody>
      </p:sp>
      <p:sp>
        <p:nvSpPr>
          <p:cNvPr id="65" name="Text 42"/>
          <p:cNvSpPr/>
          <p:nvPr/>
        </p:nvSpPr>
        <p:spPr>
          <a:xfrm>
            <a:off x="5397103" y="3350028"/>
            <a:ext cx="1905595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disorders requiring frequent reassessment</a:t>
            </a:r>
            <a:endParaRPr lang="en-US" sz="619" dirty="0"/>
          </a:p>
        </p:txBody>
      </p:sp>
      <p:sp>
        <p:nvSpPr>
          <p:cNvPr id="66" name="Shape 43"/>
          <p:cNvSpPr/>
          <p:nvPr/>
        </p:nvSpPr>
        <p:spPr>
          <a:xfrm>
            <a:off x="178594" y="4179875"/>
            <a:ext cx="8786813" cy="785031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67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79031" y="4292389"/>
            <a:ext cx="100013" cy="114300"/>
          </a:xfrm>
          <a:prstGeom prst="rect">
            <a:avLst/>
          </a:prstGeom>
        </p:spPr>
      </p:pic>
      <p:sp>
        <p:nvSpPr>
          <p:cNvPr id="68" name="Text 44"/>
          <p:cNvSpPr/>
          <p:nvPr/>
        </p:nvSpPr>
        <p:spPr>
          <a:xfrm>
            <a:off x="3836194" y="4281674"/>
            <a:ext cx="1700213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Evidence-Based Resources</a:t>
            </a:r>
            <a:endParaRPr lang="en-US" sz="900" dirty="0"/>
          </a:p>
        </p:txBody>
      </p:sp>
      <p:pic>
        <p:nvPicPr>
          <p:cNvPr id="69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5756" y="4495260"/>
            <a:ext cx="75009" cy="100013"/>
          </a:xfrm>
          <a:prstGeom prst="rect">
            <a:avLst/>
          </a:prstGeom>
        </p:spPr>
      </p:pic>
      <p:sp>
        <p:nvSpPr>
          <p:cNvPr id="70" name="Text 45"/>
          <p:cNvSpPr/>
          <p:nvPr/>
        </p:nvSpPr>
        <p:spPr>
          <a:xfrm>
            <a:off x="453628" y="4494200"/>
            <a:ext cx="721519" cy="10213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Guidelines</a:t>
            </a:r>
            <a:endParaRPr lang="en-US" sz="619" dirty="0"/>
          </a:p>
        </p:txBody>
      </p:sp>
      <p:pic>
        <p:nvPicPr>
          <p:cNvPr id="71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5756" y="4660627"/>
            <a:ext cx="57150" cy="57150"/>
          </a:xfrm>
          <a:prstGeom prst="rect">
            <a:avLst/>
          </a:prstGeom>
        </p:spPr>
      </p:pic>
      <p:sp>
        <p:nvSpPr>
          <p:cNvPr id="72" name="Text 46"/>
          <p:cNvSpPr/>
          <p:nvPr/>
        </p:nvSpPr>
        <p:spPr>
          <a:xfrm>
            <a:off x="421481" y="4632052"/>
            <a:ext cx="148947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KDIGO Clinical Practice Guideline for AKI</a:t>
            </a:r>
            <a:endParaRPr lang="en-US" sz="619" dirty="0"/>
          </a:p>
        </p:txBody>
      </p:sp>
      <p:pic>
        <p:nvPicPr>
          <p:cNvPr id="73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5756" y="4784192"/>
            <a:ext cx="57150" cy="57150"/>
          </a:xfrm>
          <a:prstGeom prst="rect">
            <a:avLst/>
          </a:prstGeom>
        </p:spPr>
      </p:pic>
      <p:sp>
        <p:nvSpPr>
          <p:cNvPr id="74" name="Text 47"/>
          <p:cNvSpPr/>
          <p:nvPr/>
        </p:nvSpPr>
        <p:spPr>
          <a:xfrm>
            <a:off x="421481" y="4755617"/>
            <a:ext cx="1659136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Endocrine Society Guideline on Hyponatremia</a:t>
            </a:r>
            <a:endParaRPr lang="en-US" sz="619" dirty="0"/>
          </a:p>
        </p:txBody>
      </p:sp>
      <p:pic>
        <p:nvPicPr>
          <p:cNvPr id="75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207544" y="4495260"/>
            <a:ext cx="100013" cy="100013"/>
          </a:xfrm>
          <a:prstGeom prst="rect">
            <a:avLst/>
          </a:prstGeom>
        </p:spPr>
      </p:pic>
      <p:sp>
        <p:nvSpPr>
          <p:cNvPr id="76" name="Text 48"/>
          <p:cNvSpPr/>
          <p:nvPr/>
        </p:nvSpPr>
        <p:spPr>
          <a:xfrm>
            <a:off x="3350419" y="4494200"/>
            <a:ext cx="957263" cy="10213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 Support</a:t>
            </a:r>
            <a:endParaRPr lang="en-US" sz="619" dirty="0"/>
          </a:p>
        </p:txBody>
      </p:sp>
      <p:pic>
        <p:nvPicPr>
          <p:cNvPr id="7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07544" y="4660627"/>
            <a:ext cx="57150" cy="57150"/>
          </a:xfrm>
          <a:prstGeom prst="rect">
            <a:avLst/>
          </a:prstGeom>
        </p:spPr>
      </p:pic>
      <p:sp>
        <p:nvSpPr>
          <p:cNvPr id="78" name="Text 49"/>
          <p:cNvSpPr/>
          <p:nvPr/>
        </p:nvSpPr>
        <p:spPr>
          <a:xfrm>
            <a:off x="3293269" y="4632052"/>
            <a:ext cx="1693069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NephroHub Electrolyte Management Protocols</a:t>
            </a:r>
            <a:endParaRPr lang="en-US" sz="619" dirty="0"/>
          </a:p>
        </p:txBody>
      </p:sp>
      <p:pic>
        <p:nvPicPr>
          <p:cNvPr id="79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07544" y="4784192"/>
            <a:ext cx="57150" cy="57150"/>
          </a:xfrm>
          <a:prstGeom prst="rect">
            <a:avLst/>
          </a:prstGeom>
        </p:spPr>
      </p:pic>
      <p:sp>
        <p:nvSpPr>
          <p:cNvPr id="80" name="Text 50"/>
          <p:cNvSpPr/>
          <p:nvPr/>
        </p:nvSpPr>
        <p:spPr>
          <a:xfrm>
            <a:off x="3293269" y="4755617"/>
            <a:ext cx="1394817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MDCalc Sodium Correction Calculator</a:t>
            </a:r>
            <a:endParaRPr lang="en-US" sz="619" dirty="0"/>
          </a:p>
        </p:txBody>
      </p:sp>
      <p:pic>
        <p:nvPicPr>
          <p:cNvPr id="81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79331" y="4495260"/>
            <a:ext cx="125016" cy="100013"/>
          </a:xfrm>
          <a:prstGeom prst="rect">
            <a:avLst/>
          </a:prstGeom>
        </p:spPr>
      </p:pic>
      <p:sp>
        <p:nvSpPr>
          <p:cNvPr id="82" name="Text 51"/>
          <p:cNvSpPr/>
          <p:nvPr/>
        </p:nvSpPr>
        <p:spPr>
          <a:xfrm>
            <a:off x="6247209" y="4494200"/>
            <a:ext cx="826889" cy="10213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Continuing Education</a:t>
            </a:r>
            <a:endParaRPr lang="en-US" sz="619" dirty="0"/>
          </a:p>
        </p:txBody>
      </p:sp>
      <p:pic>
        <p:nvPicPr>
          <p:cNvPr id="8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79331" y="4660627"/>
            <a:ext cx="57150" cy="57150"/>
          </a:xfrm>
          <a:prstGeom prst="rect">
            <a:avLst/>
          </a:prstGeom>
        </p:spPr>
      </p:pic>
      <p:sp>
        <p:nvSpPr>
          <p:cNvPr id="84" name="Text 52"/>
          <p:cNvSpPr/>
          <p:nvPr/>
        </p:nvSpPr>
        <p:spPr>
          <a:xfrm>
            <a:off x="6165056" y="4632052"/>
            <a:ext cx="1489472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NephroHub Advanced Electrolyte Course</a:t>
            </a:r>
            <a:endParaRPr lang="en-US" sz="619" dirty="0"/>
          </a:p>
        </p:txBody>
      </p:sp>
      <p:pic>
        <p:nvPicPr>
          <p:cNvPr id="8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079331" y="4784192"/>
            <a:ext cx="57150" cy="57150"/>
          </a:xfrm>
          <a:prstGeom prst="rect">
            <a:avLst/>
          </a:prstGeom>
        </p:spPr>
      </p:pic>
      <p:sp>
        <p:nvSpPr>
          <p:cNvPr id="86" name="Text 53"/>
          <p:cNvSpPr/>
          <p:nvPr/>
        </p:nvSpPr>
        <p:spPr>
          <a:xfrm>
            <a:off x="6165056" y="4755617"/>
            <a:ext cx="1368028" cy="10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ASN BRCU Fluid &amp; Electrolyte Module</a:t>
            </a:r>
            <a:endParaRPr lang="en-US" sz="619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8293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257800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85750"/>
            <a:ext cx="8643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85750" y="742950"/>
            <a:ext cx="8643938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Electrolyte Disorders Management</a:t>
            </a:r>
            <a:endParaRPr lang="en-US" sz="1125" dirty="0"/>
          </a:p>
        </p:txBody>
      </p:sp>
      <p:sp>
        <p:nvSpPr>
          <p:cNvPr id="6" name="Shape 3"/>
          <p:cNvSpPr/>
          <p:nvPr/>
        </p:nvSpPr>
        <p:spPr>
          <a:xfrm>
            <a:off x="285750" y="1207294"/>
            <a:ext cx="4196953" cy="33075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85750" y="1207294"/>
            <a:ext cx="35719" cy="33075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4" y="1418034"/>
            <a:ext cx="171450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21519" y="1385888"/>
            <a:ext cx="1619845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Knowledge</a:t>
            </a:r>
            <a:endParaRPr lang="en-US" sz="1238" dirty="0"/>
          </a:p>
        </p:txBody>
      </p:sp>
      <p:sp>
        <p:nvSpPr>
          <p:cNvPr id="10" name="Shape 6"/>
          <p:cNvSpPr/>
          <p:nvPr/>
        </p:nvSpPr>
        <p:spPr>
          <a:xfrm>
            <a:off x="464344" y="1764506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7"/>
          <p:cNvSpPr/>
          <p:nvPr/>
        </p:nvSpPr>
        <p:spPr>
          <a:xfrm>
            <a:off x="464344" y="1764506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592931" y="1893094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13" name="Text 9"/>
          <p:cNvSpPr/>
          <p:nvPr/>
        </p:nvSpPr>
        <p:spPr>
          <a:xfrm>
            <a:off x="592931" y="1893094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731" dirty="0"/>
          </a:p>
        </p:txBody>
      </p:sp>
      <p:sp>
        <p:nvSpPr>
          <p:cNvPr id="14" name="Text 10"/>
          <p:cNvSpPr/>
          <p:nvPr/>
        </p:nvSpPr>
        <p:spPr>
          <a:xfrm>
            <a:off x="878681" y="1893094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pathophysiology and clinical manifestations of major electrolyte disorders</a:t>
            </a:r>
            <a:endParaRPr lang="en-US" sz="844" dirty="0"/>
          </a:p>
        </p:txBody>
      </p:sp>
      <p:sp>
        <p:nvSpPr>
          <p:cNvPr id="15" name="Shape 11"/>
          <p:cNvSpPr/>
          <p:nvPr/>
        </p:nvSpPr>
        <p:spPr>
          <a:xfrm>
            <a:off x="464344" y="2407444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2"/>
          <p:cNvSpPr/>
          <p:nvPr/>
        </p:nvSpPr>
        <p:spPr>
          <a:xfrm>
            <a:off x="464344" y="2407444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7" name="Shape 13"/>
          <p:cNvSpPr/>
          <p:nvPr/>
        </p:nvSpPr>
        <p:spPr>
          <a:xfrm>
            <a:off x="592931" y="2536031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18" name="Text 14"/>
          <p:cNvSpPr/>
          <p:nvPr/>
        </p:nvSpPr>
        <p:spPr>
          <a:xfrm>
            <a:off x="592931" y="2536031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731" dirty="0"/>
          </a:p>
        </p:txBody>
      </p:sp>
      <p:sp>
        <p:nvSpPr>
          <p:cNvPr id="19" name="Text 15"/>
          <p:cNvSpPr/>
          <p:nvPr/>
        </p:nvSpPr>
        <p:spPr>
          <a:xfrm>
            <a:off x="878681" y="2536031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systematic diagnostic approach to complex electrolyte abnormalities</a:t>
            </a:r>
            <a:endParaRPr lang="en-US" sz="844" dirty="0"/>
          </a:p>
        </p:txBody>
      </p:sp>
      <p:sp>
        <p:nvSpPr>
          <p:cNvPr id="20" name="Shape 16"/>
          <p:cNvSpPr/>
          <p:nvPr/>
        </p:nvSpPr>
        <p:spPr>
          <a:xfrm>
            <a:off x="464344" y="3050381"/>
            <a:ext cx="3839766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7"/>
          <p:cNvSpPr/>
          <p:nvPr/>
        </p:nvSpPr>
        <p:spPr>
          <a:xfrm>
            <a:off x="464344" y="3050381"/>
            <a:ext cx="21431" cy="457200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2" name="Shape 18"/>
          <p:cNvSpPr/>
          <p:nvPr/>
        </p:nvSpPr>
        <p:spPr>
          <a:xfrm>
            <a:off x="592931" y="3178969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23" name="Text 19"/>
          <p:cNvSpPr/>
          <p:nvPr/>
        </p:nvSpPr>
        <p:spPr>
          <a:xfrm>
            <a:off x="592931" y="3178969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731" dirty="0"/>
          </a:p>
        </p:txBody>
      </p:sp>
      <p:sp>
        <p:nvSpPr>
          <p:cNvPr id="24" name="Text 20"/>
          <p:cNvSpPr/>
          <p:nvPr/>
        </p:nvSpPr>
        <p:spPr>
          <a:xfrm>
            <a:off x="878681" y="3178969"/>
            <a:ext cx="3270052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 acid-base physiology and mixed disorder interpretation</a:t>
            </a:r>
            <a:endParaRPr lang="en-US" sz="844" dirty="0"/>
          </a:p>
        </p:txBody>
      </p:sp>
      <p:sp>
        <p:nvSpPr>
          <p:cNvPr id="25" name="Shape 21"/>
          <p:cNvSpPr/>
          <p:nvPr/>
        </p:nvSpPr>
        <p:spPr>
          <a:xfrm>
            <a:off x="464344" y="3593306"/>
            <a:ext cx="3839766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2"/>
          <p:cNvSpPr/>
          <p:nvPr/>
        </p:nvSpPr>
        <p:spPr>
          <a:xfrm>
            <a:off x="464344" y="3593306"/>
            <a:ext cx="21431" cy="457200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7" name="Shape 23"/>
          <p:cNvSpPr/>
          <p:nvPr/>
        </p:nvSpPr>
        <p:spPr>
          <a:xfrm>
            <a:off x="592931" y="3721894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28" name="Text 24"/>
          <p:cNvSpPr/>
          <p:nvPr/>
        </p:nvSpPr>
        <p:spPr>
          <a:xfrm>
            <a:off x="592931" y="3721894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731" dirty="0"/>
          </a:p>
        </p:txBody>
      </p:sp>
      <p:sp>
        <p:nvSpPr>
          <p:cNvPr id="29" name="Text 25"/>
          <p:cNvSpPr/>
          <p:nvPr/>
        </p:nvSpPr>
        <p:spPr>
          <a:xfrm>
            <a:off x="878681" y="3721894"/>
            <a:ext cx="3318272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Recognize electrolyte emergencies requiring immediate intervention</a:t>
            </a:r>
            <a:endParaRPr lang="en-US" sz="844" dirty="0"/>
          </a:p>
        </p:txBody>
      </p:sp>
      <p:sp>
        <p:nvSpPr>
          <p:cNvPr id="30" name="Shape 26"/>
          <p:cNvSpPr/>
          <p:nvPr/>
        </p:nvSpPr>
        <p:spPr>
          <a:xfrm>
            <a:off x="4661297" y="1207294"/>
            <a:ext cx="4196953" cy="3307556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31" name="Shape 27"/>
          <p:cNvSpPr/>
          <p:nvPr/>
        </p:nvSpPr>
        <p:spPr>
          <a:xfrm>
            <a:off x="4661297" y="1207294"/>
            <a:ext cx="35719" cy="3307556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3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891" y="1418034"/>
            <a:ext cx="214313" cy="171450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5139928" y="1385888"/>
            <a:ext cx="1110853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Skills</a:t>
            </a:r>
            <a:endParaRPr lang="en-US" sz="1238" dirty="0"/>
          </a:p>
        </p:txBody>
      </p:sp>
      <p:sp>
        <p:nvSpPr>
          <p:cNvPr id="34" name="Shape 29"/>
          <p:cNvSpPr/>
          <p:nvPr/>
        </p:nvSpPr>
        <p:spPr>
          <a:xfrm>
            <a:off x="4839891" y="1764506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0"/>
          <p:cNvSpPr/>
          <p:nvPr/>
        </p:nvSpPr>
        <p:spPr>
          <a:xfrm>
            <a:off x="4839891" y="1764506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6" name="Shape 31"/>
          <p:cNvSpPr/>
          <p:nvPr/>
        </p:nvSpPr>
        <p:spPr>
          <a:xfrm>
            <a:off x="4968478" y="1893094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37" name="Text 32"/>
          <p:cNvSpPr/>
          <p:nvPr/>
        </p:nvSpPr>
        <p:spPr>
          <a:xfrm>
            <a:off x="4968478" y="1893094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731" dirty="0"/>
          </a:p>
        </p:txBody>
      </p:sp>
      <p:sp>
        <p:nvSpPr>
          <p:cNvPr id="38" name="Text 33"/>
          <p:cNvSpPr/>
          <p:nvPr/>
        </p:nvSpPr>
        <p:spPr>
          <a:xfrm>
            <a:off x="5254228" y="1893094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 evidence-based correction protocols with appropriate rates and monitoring</a:t>
            </a:r>
            <a:endParaRPr lang="en-US" sz="844" dirty="0"/>
          </a:p>
        </p:txBody>
      </p:sp>
      <p:sp>
        <p:nvSpPr>
          <p:cNvPr id="39" name="Shape 34"/>
          <p:cNvSpPr/>
          <p:nvPr/>
        </p:nvSpPr>
        <p:spPr>
          <a:xfrm>
            <a:off x="4839891" y="2407444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0" name="Shape 35"/>
          <p:cNvSpPr/>
          <p:nvPr/>
        </p:nvSpPr>
        <p:spPr>
          <a:xfrm>
            <a:off x="4839891" y="2407444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1" name="Shape 36"/>
          <p:cNvSpPr/>
          <p:nvPr/>
        </p:nvSpPr>
        <p:spPr>
          <a:xfrm>
            <a:off x="4968478" y="2536031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42" name="Text 37"/>
          <p:cNvSpPr/>
          <p:nvPr/>
        </p:nvSpPr>
        <p:spPr>
          <a:xfrm>
            <a:off x="4968478" y="2536031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731" dirty="0"/>
          </a:p>
        </p:txBody>
      </p:sp>
      <p:sp>
        <p:nvSpPr>
          <p:cNvPr id="43" name="Text 38"/>
          <p:cNvSpPr/>
          <p:nvPr/>
        </p:nvSpPr>
        <p:spPr>
          <a:xfrm>
            <a:off x="5254228" y="2536031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 life-threatening hyperkalemia and severe hyponatremia emergencies</a:t>
            </a:r>
            <a:endParaRPr lang="en-US" sz="844" dirty="0"/>
          </a:p>
        </p:txBody>
      </p:sp>
      <p:sp>
        <p:nvSpPr>
          <p:cNvPr id="44" name="Shape 39"/>
          <p:cNvSpPr/>
          <p:nvPr/>
        </p:nvSpPr>
        <p:spPr>
          <a:xfrm>
            <a:off x="4839891" y="3050381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5" name="Shape 40"/>
          <p:cNvSpPr/>
          <p:nvPr/>
        </p:nvSpPr>
        <p:spPr>
          <a:xfrm>
            <a:off x="4839891" y="3050381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6" name="Shape 41"/>
          <p:cNvSpPr/>
          <p:nvPr/>
        </p:nvSpPr>
        <p:spPr>
          <a:xfrm>
            <a:off x="4968478" y="3178969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47" name="Text 42"/>
          <p:cNvSpPr/>
          <p:nvPr/>
        </p:nvSpPr>
        <p:spPr>
          <a:xfrm>
            <a:off x="4968478" y="3178969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</a:t>
            </a:r>
            <a:endParaRPr lang="en-US" sz="731" dirty="0"/>
          </a:p>
        </p:txBody>
      </p:sp>
      <p:sp>
        <p:nvSpPr>
          <p:cNvPr id="48" name="Text 43"/>
          <p:cNvSpPr/>
          <p:nvPr/>
        </p:nvSpPr>
        <p:spPr>
          <a:xfrm>
            <a:off x="5254228" y="3178969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 complications including osmotic demyelination and cardiac arrhythmias</a:t>
            </a:r>
            <a:endParaRPr lang="en-US" sz="844" dirty="0"/>
          </a:p>
        </p:txBody>
      </p:sp>
      <p:sp>
        <p:nvSpPr>
          <p:cNvPr id="49" name="Shape 44"/>
          <p:cNvSpPr/>
          <p:nvPr/>
        </p:nvSpPr>
        <p:spPr>
          <a:xfrm>
            <a:off x="4839891" y="3693319"/>
            <a:ext cx="3839766" cy="5572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Shape 45"/>
          <p:cNvSpPr/>
          <p:nvPr/>
        </p:nvSpPr>
        <p:spPr>
          <a:xfrm>
            <a:off x="4839891" y="3693319"/>
            <a:ext cx="21431" cy="5572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51" name="Shape 46"/>
          <p:cNvSpPr/>
          <p:nvPr/>
        </p:nvSpPr>
        <p:spPr>
          <a:xfrm>
            <a:off x="4968478" y="3821906"/>
            <a:ext cx="200025" cy="200025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52" name="Text 47"/>
          <p:cNvSpPr/>
          <p:nvPr/>
        </p:nvSpPr>
        <p:spPr>
          <a:xfrm>
            <a:off x="4968478" y="3821906"/>
            <a:ext cx="27146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</a:t>
            </a:r>
            <a:endParaRPr lang="en-US" sz="731" dirty="0"/>
          </a:p>
        </p:txBody>
      </p:sp>
      <p:sp>
        <p:nvSpPr>
          <p:cNvPr id="53" name="Text 48"/>
          <p:cNvSpPr/>
          <p:nvPr/>
        </p:nvSpPr>
        <p:spPr>
          <a:xfrm>
            <a:off x="5254228" y="3821906"/>
            <a:ext cx="336827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Optimize long-term management in CKD and complex medical conditions</a:t>
            </a:r>
            <a:endParaRPr lang="en-US" sz="844" dirty="0"/>
          </a:p>
        </p:txBody>
      </p:sp>
      <p:sp>
        <p:nvSpPr>
          <p:cNvPr id="54" name="Shape 49"/>
          <p:cNvSpPr/>
          <p:nvPr/>
        </p:nvSpPr>
        <p:spPr>
          <a:xfrm>
            <a:off x="285750" y="4693444"/>
            <a:ext cx="8572500" cy="850106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5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487" y="4866680"/>
            <a:ext cx="128588" cy="128588"/>
          </a:xfrm>
          <a:prstGeom prst="rect">
            <a:avLst/>
          </a:prstGeom>
        </p:spPr>
      </p:pic>
      <p:sp>
        <p:nvSpPr>
          <p:cNvPr id="56" name="Text 50"/>
          <p:cNvSpPr/>
          <p:nvPr/>
        </p:nvSpPr>
        <p:spPr>
          <a:xfrm>
            <a:off x="3808512" y="4854178"/>
            <a:ext cx="1798439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Critical Care Competency</a:t>
            </a:r>
            <a:endParaRPr lang="en-US" sz="1013" dirty="0"/>
          </a:p>
        </p:txBody>
      </p:sp>
      <p:sp>
        <p:nvSpPr>
          <p:cNvPr id="57" name="Text 51"/>
          <p:cNvSpPr/>
          <p:nvPr/>
        </p:nvSpPr>
        <p:spPr>
          <a:xfrm>
            <a:off x="428625" y="5100638"/>
            <a:ext cx="8358188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presentation emphasizes emergency recognition and life-saving interventions for electrolyte disorders, </a:t>
            </a:r>
            <a:endParaRPr lang="en-US" sz="788" dirty="0"/>
          </a:p>
          <a:p>
            <a:pPr algn="ctr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essential skills for advanced nephrology practice and critical care management.</a:t>
            </a:r>
            <a:endParaRPr lang="en-US" sz="788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72546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153964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85750"/>
            <a:ext cx="8643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Sodium Disorders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85750" y="728663"/>
            <a:ext cx="8643938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and Management of Hyponatremia and Hypernatremia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85750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85750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" y="1200150"/>
            <a:ext cx="117872" cy="1571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2216" y="1171575"/>
            <a:ext cx="2430661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Hyponatremia (Na⁺ &lt; 135 mEq/L)</a:t>
            </a:r>
            <a:endParaRPr lang="en-US" sz="1125" dirty="0"/>
          </a:p>
        </p:txBody>
      </p:sp>
      <p:sp>
        <p:nvSpPr>
          <p:cNvPr id="10" name="Shape 6"/>
          <p:cNvSpPr/>
          <p:nvPr/>
        </p:nvSpPr>
        <p:spPr>
          <a:xfrm>
            <a:off x="285750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1" name="Shape 7"/>
          <p:cNvSpPr/>
          <p:nvPr/>
        </p:nvSpPr>
        <p:spPr>
          <a:xfrm>
            <a:off x="285750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392906" y="1600200"/>
            <a:ext cx="1964531" cy="68074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92906" y="1600200"/>
            <a:ext cx="21431" cy="68074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4" name="Text 10"/>
          <p:cNvSpPr/>
          <p:nvPr/>
        </p:nvSpPr>
        <p:spPr>
          <a:xfrm>
            <a:off x="478631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by Osmolality</a:t>
            </a:r>
            <a:endParaRPr lang="en-US" sz="731" dirty="0"/>
          </a:p>
        </p:txBody>
      </p:sp>
      <p:sp>
        <p:nvSpPr>
          <p:cNvPr id="15" name="Text 11"/>
          <p:cNvSpPr/>
          <p:nvPr/>
        </p:nvSpPr>
        <p:spPr>
          <a:xfrm>
            <a:off x="478631" y="1864519"/>
            <a:ext cx="127515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Hypotonic: ↓ serum osmolality</a:t>
            </a:r>
            <a:endParaRPr lang="en-US" sz="675" dirty="0"/>
          </a:p>
        </p:txBody>
      </p:sp>
      <p:sp>
        <p:nvSpPr>
          <p:cNvPr id="16" name="Text 12"/>
          <p:cNvSpPr/>
          <p:nvPr/>
        </p:nvSpPr>
        <p:spPr>
          <a:xfrm>
            <a:off x="478631" y="1975945"/>
            <a:ext cx="116978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Isotonic: Normal osmolality</a:t>
            </a:r>
            <a:endParaRPr lang="en-US" sz="675" dirty="0"/>
          </a:p>
        </p:txBody>
      </p:sp>
      <p:sp>
        <p:nvSpPr>
          <p:cNvPr id="17" name="Text 13"/>
          <p:cNvSpPr/>
          <p:nvPr/>
        </p:nvSpPr>
        <p:spPr>
          <a:xfrm>
            <a:off x="478631" y="2087370"/>
            <a:ext cx="130194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Hypertonic: ↑ serum osmolality</a:t>
            </a:r>
            <a:endParaRPr lang="en-US" sz="675" dirty="0"/>
          </a:p>
        </p:txBody>
      </p:sp>
      <p:sp>
        <p:nvSpPr>
          <p:cNvPr id="18" name="Shape 14"/>
          <p:cNvSpPr/>
          <p:nvPr/>
        </p:nvSpPr>
        <p:spPr>
          <a:xfrm>
            <a:off x="2428875" y="1600200"/>
            <a:ext cx="1964531" cy="68074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Shape 15"/>
          <p:cNvSpPr/>
          <p:nvPr/>
        </p:nvSpPr>
        <p:spPr>
          <a:xfrm>
            <a:off x="2428875" y="1600200"/>
            <a:ext cx="21431" cy="68074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0" name="Text 16"/>
          <p:cNvSpPr/>
          <p:nvPr/>
        </p:nvSpPr>
        <p:spPr>
          <a:xfrm>
            <a:off x="2514600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by Volume</a:t>
            </a:r>
            <a:endParaRPr lang="en-US" sz="731" dirty="0"/>
          </a:p>
        </p:txBody>
      </p:sp>
      <p:sp>
        <p:nvSpPr>
          <p:cNvPr id="21" name="Text 17"/>
          <p:cNvSpPr/>
          <p:nvPr/>
        </p:nvSpPr>
        <p:spPr>
          <a:xfrm>
            <a:off x="2514600" y="1864519"/>
            <a:ext cx="160377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Hypovolemic: ↓ total body Na⁺ and H₂O</a:t>
            </a:r>
            <a:endParaRPr lang="en-US" sz="675" dirty="0"/>
          </a:p>
        </p:txBody>
      </p:sp>
      <p:sp>
        <p:nvSpPr>
          <p:cNvPr id="22" name="Text 18"/>
          <p:cNvSpPr/>
          <p:nvPr/>
        </p:nvSpPr>
        <p:spPr>
          <a:xfrm>
            <a:off x="2514600" y="1975945"/>
            <a:ext cx="125194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Euvolemic: Normal Na⁺, ↑ H₂O</a:t>
            </a:r>
            <a:endParaRPr lang="en-US" sz="675" dirty="0"/>
          </a:p>
        </p:txBody>
      </p:sp>
      <p:sp>
        <p:nvSpPr>
          <p:cNvPr id="23" name="Text 19"/>
          <p:cNvSpPr/>
          <p:nvPr/>
        </p:nvSpPr>
        <p:spPr>
          <a:xfrm>
            <a:off x="2514600" y="2087370"/>
            <a:ext cx="162877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Hypervolemic: ↑ total body Na⁺ and H₂O</a:t>
            </a:r>
            <a:endParaRPr lang="en-US" sz="675" dirty="0"/>
          </a:p>
        </p:txBody>
      </p:sp>
      <p:sp>
        <p:nvSpPr>
          <p:cNvPr id="24" name="Shape 20"/>
          <p:cNvSpPr/>
          <p:nvPr/>
        </p:nvSpPr>
        <p:spPr>
          <a:xfrm>
            <a:off x="392906" y="2352387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1"/>
          <p:cNvSpPr/>
          <p:nvPr/>
        </p:nvSpPr>
        <p:spPr>
          <a:xfrm>
            <a:off x="392906" y="2352387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6" name="Text 22"/>
          <p:cNvSpPr/>
          <p:nvPr/>
        </p:nvSpPr>
        <p:spPr>
          <a:xfrm>
            <a:off x="478631" y="2438112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27" name="Text 23"/>
          <p:cNvSpPr/>
          <p:nvPr/>
        </p:nvSpPr>
        <p:spPr>
          <a:xfrm>
            <a:off x="478631" y="2616705"/>
            <a:ext cx="36968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SIADH</a:t>
            </a:r>
            <a:endParaRPr lang="en-US" sz="675" dirty="0"/>
          </a:p>
        </p:txBody>
      </p:sp>
      <p:sp>
        <p:nvSpPr>
          <p:cNvPr id="28" name="Text 24"/>
          <p:cNvSpPr/>
          <p:nvPr/>
        </p:nvSpPr>
        <p:spPr>
          <a:xfrm>
            <a:off x="478631" y="2728131"/>
            <a:ext cx="45898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Diuretics</a:t>
            </a:r>
            <a:endParaRPr lang="en-US" sz="675" dirty="0"/>
          </a:p>
        </p:txBody>
      </p:sp>
      <p:sp>
        <p:nvSpPr>
          <p:cNvPr id="29" name="Text 25"/>
          <p:cNvSpPr/>
          <p:nvPr/>
        </p:nvSpPr>
        <p:spPr>
          <a:xfrm>
            <a:off x="478631" y="2839557"/>
            <a:ext cx="59293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Heart failure</a:t>
            </a:r>
            <a:endParaRPr lang="en-US" sz="675" dirty="0"/>
          </a:p>
        </p:txBody>
      </p:sp>
      <p:sp>
        <p:nvSpPr>
          <p:cNvPr id="30" name="Text 26"/>
          <p:cNvSpPr/>
          <p:nvPr/>
        </p:nvSpPr>
        <p:spPr>
          <a:xfrm>
            <a:off x="478631" y="2950983"/>
            <a:ext cx="46077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Cirrhosis</a:t>
            </a:r>
            <a:endParaRPr lang="en-US" sz="675" dirty="0"/>
          </a:p>
        </p:txBody>
      </p:sp>
      <p:sp>
        <p:nvSpPr>
          <p:cNvPr id="31" name="Text 27"/>
          <p:cNvSpPr/>
          <p:nvPr/>
        </p:nvSpPr>
        <p:spPr>
          <a:xfrm>
            <a:off x="478631" y="3062408"/>
            <a:ext cx="9144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Adrenal insufficiency</a:t>
            </a:r>
            <a:endParaRPr lang="en-US" sz="675" dirty="0"/>
          </a:p>
        </p:txBody>
      </p:sp>
      <p:sp>
        <p:nvSpPr>
          <p:cNvPr id="32" name="Shape 28"/>
          <p:cNvSpPr/>
          <p:nvPr/>
        </p:nvSpPr>
        <p:spPr>
          <a:xfrm>
            <a:off x="2428875" y="2352387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29"/>
          <p:cNvSpPr/>
          <p:nvPr/>
        </p:nvSpPr>
        <p:spPr>
          <a:xfrm>
            <a:off x="2428875" y="2352387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4" name="Text 30"/>
          <p:cNvSpPr/>
          <p:nvPr/>
        </p:nvSpPr>
        <p:spPr>
          <a:xfrm>
            <a:off x="2514600" y="2438112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731" dirty="0"/>
          </a:p>
        </p:txBody>
      </p:sp>
      <p:sp>
        <p:nvSpPr>
          <p:cNvPr id="35" name="Text 31"/>
          <p:cNvSpPr/>
          <p:nvPr/>
        </p:nvSpPr>
        <p:spPr>
          <a:xfrm>
            <a:off x="2514600" y="2616705"/>
            <a:ext cx="102512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Mild: Nausea, headache</a:t>
            </a:r>
            <a:endParaRPr lang="en-US" sz="675" dirty="0"/>
          </a:p>
        </p:txBody>
      </p:sp>
      <p:sp>
        <p:nvSpPr>
          <p:cNvPr id="36" name="Text 32"/>
          <p:cNvSpPr/>
          <p:nvPr/>
        </p:nvSpPr>
        <p:spPr>
          <a:xfrm>
            <a:off x="2514600" y="2728131"/>
            <a:ext cx="126087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Moderate: Confusion, lethargy</a:t>
            </a:r>
            <a:endParaRPr lang="en-US" sz="675" dirty="0"/>
          </a:p>
        </p:txBody>
      </p:sp>
      <p:sp>
        <p:nvSpPr>
          <p:cNvPr id="37" name="Text 33"/>
          <p:cNvSpPr/>
          <p:nvPr/>
        </p:nvSpPr>
        <p:spPr>
          <a:xfrm>
            <a:off x="2514600" y="2839557"/>
            <a:ext cx="99655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Severe: Seizures, coma</a:t>
            </a:r>
            <a:endParaRPr lang="en-US" sz="675" dirty="0"/>
          </a:p>
        </p:txBody>
      </p:sp>
      <p:sp>
        <p:nvSpPr>
          <p:cNvPr id="38" name="Text 34"/>
          <p:cNvSpPr/>
          <p:nvPr/>
        </p:nvSpPr>
        <p:spPr>
          <a:xfrm>
            <a:off x="2514600" y="2950983"/>
            <a:ext cx="157698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 correlate with rate of onset</a:t>
            </a:r>
            <a:endParaRPr lang="en-US" sz="675" dirty="0"/>
          </a:p>
        </p:txBody>
      </p:sp>
      <p:sp>
        <p:nvSpPr>
          <p:cNvPr id="39" name="Shape 35"/>
          <p:cNvSpPr/>
          <p:nvPr/>
        </p:nvSpPr>
        <p:spPr>
          <a:xfrm>
            <a:off x="392906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0" name="Shape 36"/>
          <p:cNvSpPr/>
          <p:nvPr/>
        </p:nvSpPr>
        <p:spPr>
          <a:xfrm>
            <a:off x="392906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4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" y="3655647"/>
            <a:ext cx="100013" cy="100013"/>
          </a:xfrm>
          <a:prstGeom prst="rect">
            <a:avLst/>
          </a:prstGeom>
        </p:spPr>
      </p:pic>
      <p:sp>
        <p:nvSpPr>
          <p:cNvPr id="42" name="Text 37"/>
          <p:cNvSpPr/>
          <p:nvPr/>
        </p:nvSpPr>
        <p:spPr>
          <a:xfrm>
            <a:off x="614363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43" name="Text 38"/>
          <p:cNvSpPr/>
          <p:nvPr/>
        </p:nvSpPr>
        <p:spPr>
          <a:xfrm>
            <a:off x="478631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4" name="Text 39"/>
          <p:cNvSpPr/>
          <p:nvPr/>
        </p:nvSpPr>
        <p:spPr>
          <a:xfrm>
            <a:off x="528638" y="3814595"/>
            <a:ext cx="90189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Severe/Symptomatic:</a:t>
            </a:r>
            <a:endParaRPr lang="en-US" sz="675" dirty="0"/>
          </a:p>
        </p:txBody>
      </p:sp>
      <p:sp>
        <p:nvSpPr>
          <p:cNvPr id="45" name="Text 40"/>
          <p:cNvSpPr/>
          <p:nvPr/>
        </p:nvSpPr>
        <p:spPr>
          <a:xfrm>
            <a:off x="1359098" y="3814595"/>
            <a:ext cx="191988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3% NaCl (100mL bolus), target 4-6 mEq/L in 24h</a:t>
            </a:r>
            <a:endParaRPr lang="en-US" sz="675" dirty="0"/>
          </a:p>
        </p:txBody>
      </p:sp>
      <p:sp>
        <p:nvSpPr>
          <p:cNvPr id="46" name="Text 41"/>
          <p:cNvSpPr/>
          <p:nvPr/>
        </p:nvSpPr>
        <p:spPr>
          <a:xfrm>
            <a:off x="478631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7" name="Text 42"/>
          <p:cNvSpPr/>
          <p:nvPr/>
        </p:nvSpPr>
        <p:spPr>
          <a:xfrm>
            <a:off x="528638" y="3926021"/>
            <a:ext cx="38933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Chronic:</a:t>
            </a:r>
            <a:endParaRPr lang="en-US" sz="675" dirty="0"/>
          </a:p>
        </p:txBody>
      </p:sp>
      <p:sp>
        <p:nvSpPr>
          <p:cNvPr id="48" name="Text 43"/>
          <p:cNvSpPr/>
          <p:nvPr/>
        </p:nvSpPr>
        <p:spPr>
          <a:xfrm>
            <a:off x="846534" y="3926021"/>
            <a:ext cx="156805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Fluid restriction, treat underlying cause</a:t>
            </a:r>
            <a:endParaRPr lang="en-US" sz="675" dirty="0"/>
          </a:p>
        </p:txBody>
      </p:sp>
      <p:sp>
        <p:nvSpPr>
          <p:cNvPr id="49" name="Text 44"/>
          <p:cNvSpPr/>
          <p:nvPr/>
        </p:nvSpPr>
        <p:spPr>
          <a:xfrm>
            <a:off x="478631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0" name="Text 45"/>
          <p:cNvSpPr/>
          <p:nvPr/>
        </p:nvSpPr>
        <p:spPr>
          <a:xfrm>
            <a:off x="528638" y="4037447"/>
            <a:ext cx="8911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correction:</a:t>
            </a:r>
            <a:endParaRPr lang="en-US" sz="675" dirty="0"/>
          </a:p>
        </p:txBody>
      </p:sp>
      <p:sp>
        <p:nvSpPr>
          <p:cNvPr id="51" name="Text 46"/>
          <p:cNvSpPr/>
          <p:nvPr/>
        </p:nvSpPr>
        <p:spPr>
          <a:xfrm>
            <a:off x="1348383" y="4037447"/>
            <a:ext cx="188237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mEq/L/day to prevent osmotic demyelination</a:t>
            </a:r>
            <a:endParaRPr lang="en-US" sz="675" dirty="0"/>
          </a:p>
        </p:txBody>
      </p:sp>
      <p:sp>
        <p:nvSpPr>
          <p:cNvPr id="52" name="Text 47"/>
          <p:cNvSpPr/>
          <p:nvPr/>
        </p:nvSpPr>
        <p:spPr>
          <a:xfrm>
            <a:off x="478631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3" name="Text 48"/>
          <p:cNvSpPr/>
          <p:nvPr/>
        </p:nvSpPr>
        <p:spPr>
          <a:xfrm>
            <a:off x="528638" y="4148872"/>
            <a:ext cx="104655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Vasopressin antagonists:</a:t>
            </a:r>
            <a:endParaRPr lang="en-US" sz="675" dirty="0"/>
          </a:p>
        </p:txBody>
      </p:sp>
      <p:sp>
        <p:nvSpPr>
          <p:cNvPr id="54" name="Text 49"/>
          <p:cNvSpPr/>
          <p:nvPr/>
        </p:nvSpPr>
        <p:spPr>
          <a:xfrm>
            <a:off x="1503759" y="4148872"/>
            <a:ext cx="138410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SIADH (tolvaptan, conivaptan)</a:t>
            </a:r>
            <a:endParaRPr lang="en-US" sz="675" dirty="0"/>
          </a:p>
        </p:txBody>
      </p:sp>
      <p:sp>
        <p:nvSpPr>
          <p:cNvPr id="55" name="Shape 50"/>
          <p:cNvSpPr/>
          <p:nvPr/>
        </p:nvSpPr>
        <p:spPr>
          <a:xfrm>
            <a:off x="4643438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56" name="Shape 51"/>
          <p:cNvSpPr/>
          <p:nvPr/>
        </p:nvSpPr>
        <p:spPr>
          <a:xfrm>
            <a:off x="4643438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5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594" y="1200150"/>
            <a:ext cx="117872" cy="157163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4939903" y="1171575"/>
            <a:ext cx="2502098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Hypernatremia (Na⁺ &gt; 145 mEq/L)</a:t>
            </a:r>
            <a:endParaRPr lang="en-US" sz="1125" dirty="0"/>
          </a:p>
        </p:txBody>
      </p:sp>
      <p:sp>
        <p:nvSpPr>
          <p:cNvPr id="59" name="Shape 53"/>
          <p:cNvSpPr/>
          <p:nvPr/>
        </p:nvSpPr>
        <p:spPr>
          <a:xfrm>
            <a:off x="4643438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0" name="Shape 54"/>
          <p:cNvSpPr/>
          <p:nvPr/>
        </p:nvSpPr>
        <p:spPr>
          <a:xfrm>
            <a:off x="4643438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1" name="Shape 55"/>
          <p:cNvSpPr/>
          <p:nvPr/>
        </p:nvSpPr>
        <p:spPr>
          <a:xfrm>
            <a:off x="4750594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2" name="Shape 56"/>
          <p:cNvSpPr/>
          <p:nvPr/>
        </p:nvSpPr>
        <p:spPr>
          <a:xfrm>
            <a:off x="4750594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3" name="Text 57"/>
          <p:cNvSpPr/>
          <p:nvPr/>
        </p:nvSpPr>
        <p:spPr>
          <a:xfrm>
            <a:off x="4836319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by Mechanism</a:t>
            </a:r>
            <a:endParaRPr lang="en-US" sz="731" dirty="0"/>
          </a:p>
        </p:txBody>
      </p:sp>
      <p:sp>
        <p:nvSpPr>
          <p:cNvPr id="64" name="Text 58"/>
          <p:cNvSpPr/>
          <p:nvPr/>
        </p:nvSpPr>
        <p:spPr>
          <a:xfrm>
            <a:off x="4836319" y="1864519"/>
            <a:ext cx="70901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Pure water loss</a:t>
            </a:r>
            <a:endParaRPr lang="en-US" sz="675" dirty="0"/>
          </a:p>
        </p:txBody>
      </p:sp>
      <p:sp>
        <p:nvSpPr>
          <p:cNvPr id="65" name="Text 59"/>
          <p:cNvSpPr/>
          <p:nvPr/>
        </p:nvSpPr>
        <p:spPr>
          <a:xfrm>
            <a:off x="4836319" y="1975945"/>
            <a:ext cx="87689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Hypotonic fluid loss</a:t>
            </a:r>
            <a:endParaRPr lang="en-US" sz="675" dirty="0"/>
          </a:p>
        </p:txBody>
      </p:sp>
      <p:sp>
        <p:nvSpPr>
          <p:cNvPr id="66" name="Text 60"/>
          <p:cNvSpPr/>
          <p:nvPr/>
        </p:nvSpPr>
        <p:spPr>
          <a:xfrm>
            <a:off x="4836319" y="2087370"/>
            <a:ext cx="10287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Hypertonic sodium gain</a:t>
            </a:r>
            <a:endParaRPr lang="en-US" sz="675" dirty="0"/>
          </a:p>
        </p:txBody>
      </p:sp>
      <p:sp>
        <p:nvSpPr>
          <p:cNvPr id="67" name="Text 61"/>
          <p:cNvSpPr/>
          <p:nvPr/>
        </p:nvSpPr>
        <p:spPr>
          <a:xfrm>
            <a:off x="4836319" y="2198796"/>
            <a:ext cx="111263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Iatrogenic sodium loading</a:t>
            </a:r>
            <a:endParaRPr lang="en-US" sz="675" dirty="0"/>
          </a:p>
        </p:txBody>
      </p:sp>
      <p:sp>
        <p:nvSpPr>
          <p:cNvPr id="68" name="Shape 62"/>
          <p:cNvSpPr/>
          <p:nvPr/>
        </p:nvSpPr>
        <p:spPr>
          <a:xfrm>
            <a:off x="6786563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9" name="Shape 63"/>
          <p:cNvSpPr/>
          <p:nvPr/>
        </p:nvSpPr>
        <p:spPr>
          <a:xfrm>
            <a:off x="6786563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0" name="Text 64"/>
          <p:cNvSpPr/>
          <p:nvPr/>
        </p:nvSpPr>
        <p:spPr>
          <a:xfrm>
            <a:off x="6872288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71" name="Text 65"/>
          <p:cNvSpPr/>
          <p:nvPr/>
        </p:nvSpPr>
        <p:spPr>
          <a:xfrm>
            <a:off x="6872288" y="1864519"/>
            <a:ext cx="82331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Diabetes insipidus</a:t>
            </a:r>
            <a:endParaRPr lang="en-US" sz="675" dirty="0"/>
          </a:p>
        </p:txBody>
      </p:sp>
      <p:sp>
        <p:nvSpPr>
          <p:cNvPr id="72" name="Text 66"/>
          <p:cNvSpPr/>
          <p:nvPr/>
        </p:nvSpPr>
        <p:spPr>
          <a:xfrm>
            <a:off x="6872288" y="1975945"/>
            <a:ext cx="78045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Insensible losses</a:t>
            </a:r>
            <a:endParaRPr lang="en-US" sz="675" dirty="0"/>
          </a:p>
        </p:txBody>
      </p:sp>
      <p:sp>
        <p:nvSpPr>
          <p:cNvPr id="73" name="Text 67"/>
          <p:cNvSpPr/>
          <p:nvPr/>
        </p:nvSpPr>
        <p:spPr>
          <a:xfrm>
            <a:off x="6872288" y="2087370"/>
            <a:ext cx="76438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Osmotic diuresis</a:t>
            </a:r>
            <a:endParaRPr lang="en-US" sz="675" dirty="0"/>
          </a:p>
        </p:txBody>
      </p:sp>
      <p:sp>
        <p:nvSpPr>
          <p:cNvPr id="74" name="Text 68"/>
          <p:cNvSpPr/>
          <p:nvPr/>
        </p:nvSpPr>
        <p:spPr>
          <a:xfrm>
            <a:off x="6872288" y="2198796"/>
            <a:ext cx="103405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Inadequate water intake</a:t>
            </a:r>
            <a:endParaRPr lang="en-US" sz="675" dirty="0"/>
          </a:p>
        </p:txBody>
      </p:sp>
      <p:sp>
        <p:nvSpPr>
          <p:cNvPr id="75" name="Text 69"/>
          <p:cNvSpPr/>
          <p:nvPr/>
        </p:nvSpPr>
        <p:spPr>
          <a:xfrm>
            <a:off x="6872288" y="2310222"/>
            <a:ext cx="129837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Hypertonic fluid administration</a:t>
            </a:r>
            <a:endParaRPr lang="en-US" sz="675" dirty="0"/>
          </a:p>
        </p:txBody>
      </p:sp>
      <p:sp>
        <p:nvSpPr>
          <p:cNvPr id="76" name="Shape 70"/>
          <p:cNvSpPr/>
          <p:nvPr/>
        </p:nvSpPr>
        <p:spPr>
          <a:xfrm>
            <a:off x="4750594" y="2575238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7" name="Shape 71"/>
          <p:cNvSpPr/>
          <p:nvPr/>
        </p:nvSpPr>
        <p:spPr>
          <a:xfrm>
            <a:off x="4750594" y="2575238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8" name="Text 72"/>
          <p:cNvSpPr/>
          <p:nvPr/>
        </p:nvSpPr>
        <p:spPr>
          <a:xfrm>
            <a:off x="4836319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731" dirty="0"/>
          </a:p>
        </p:txBody>
      </p:sp>
      <p:sp>
        <p:nvSpPr>
          <p:cNvPr id="79" name="Text 73"/>
          <p:cNvSpPr/>
          <p:nvPr/>
        </p:nvSpPr>
        <p:spPr>
          <a:xfrm>
            <a:off x="4836319" y="2839557"/>
            <a:ext cx="34111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Thirst</a:t>
            </a:r>
            <a:endParaRPr lang="en-US" sz="675" dirty="0"/>
          </a:p>
        </p:txBody>
      </p:sp>
      <p:sp>
        <p:nvSpPr>
          <p:cNvPr id="80" name="Text 74"/>
          <p:cNvSpPr/>
          <p:nvPr/>
        </p:nvSpPr>
        <p:spPr>
          <a:xfrm>
            <a:off x="4836319" y="2950983"/>
            <a:ext cx="93940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Altered mental status</a:t>
            </a:r>
            <a:endParaRPr lang="en-US" sz="675" dirty="0"/>
          </a:p>
        </p:txBody>
      </p:sp>
      <p:sp>
        <p:nvSpPr>
          <p:cNvPr id="81" name="Text 75"/>
          <p:cNvSpPr/>
          <p:nvPr/>
        </p:nvSpPr>
        <p:spPr>
          <a:xfrm>
            <a:off x="4836319" y="3062408"/>
            <a:ext cx="108227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Neuromuscular irritability</a:t>
            </a:r>
            <a:endParaRPr lang="en-US" sz="675" dirty="0"/>
          </a:p>
        </p:txBody>
      </p:sp>
      <p:sp>
        <p:nvSpPr>
          <p:cNvPr id="82" name="Text 76"/>
          <p:cNvSpPr/>
          <p:nvPr/>
        </p:nvSpPr>
        <p:spPr>
          <a:xfrm>
            <a:off x="4836319" y="3173834"/>
            <a:ext cx="44648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Seizures</a:t>
            </a:r>
            <a:endParaRPr lang="en-US" sz="675" dirty="0"/>
          </a:p>
        </p:txBody>
      </p:sp>
      <p:sp>
        <p:nvSpPr>
          <p:cNvPr id="83" name="Text 77"/>
          <p:cNvSpPr/>
          <p:nvPr/>
        </p:nvSpPr>
        <p:spPr>
          <a:xfrm>
            <a:off x="4836319" y="3285260"/>
            <a:ext cx="10287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Intracranial hemorrhage</a:t>
            </a:r>
            <a:endParaRPr lang="en-US" sz="675" dirty="0"/>
          </a:p>
        </p:txBody>
      </p:sp>
      <p:sp>
        <p:nvSpPr>
          <p:cNvPr id="84" name="Shape 78"/>
          <p:cNvSpPr/>
          <p:nvPr/>
        </p:nvSpPr>
        <p:spPr>
          <a:xfrm>
            <a:off x="6786563" y="2575238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5" name="Shape 79"/>
          <p:cNvSpPr/>
          <p:nvPr/>
        </p:nvSpPr>
        <p:spPr>
          <a:xfrm>
            <a:off x="6786563" y="2575238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6" name="Text 80"/>
          <p:cNvSpPr/>
          <p:nvPr/>
        </p:nvSpPr>
        <p:spPr>
          <a:xfrm>
            <a:off x="6872288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Approach</a:t>
            </a:r>
            <a:endParaRPr lang="en-US" sz="731" dirty="0"/>
          </a:p>
        </p:txBody>
      </p:sp>
      <p:sp>
        <p:nvSpPr>
          <p:cNvPr id="87" name="Text 81"/>
          <p:cNvSpPr/>
          <p:nvPr/>
        </p:nvSpPr>
        <p:spPr>
          <a:xfrm>
            <a:off x="6872288" y="2839557"/>
            <a:ext cx="95904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 volume status</a:t>
            </a:r>
            <a:endParaRPr lang="en-US" sz="675" dirty="0"/>
          </a:p>
        </p:txBody>
      </p:sp>
      <p:sp>
        <p:nvSpPr>
          <p:cNvPr id="88" name="Text 82"/>
          <p:cNvSpPr/>
          <p:nvPr/>
        </p:nvSpPr>
        <p:spPr>
          <a:xfrm>
            <a:off x="6872288" y="2950983"/>
            <a:ext cx="108049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Measure urine osmolality</a:t>
            </a:r>
            <a:endParaRPr lang="en-US" sz="675" dirty="0"/>
          </a:p>
        </p:txBody>
      </p:sp>
      <p:sp>
        <p:nvSpPr>
          <p:cNvPr id="89" name="Text 83"/>
          <p:cNvSpPr/>
          <p:nvPr/>
        </p:nvSpPr>
        <p:spPr>
          <a:xfrm>
            <a:off x="6872288" y="3062408"/>
            <a:ext cx="113764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Calculate free water deficit</a:t>
            </a:r>
            <a:endParaRPr lang="en-US" sz="675" dirty="0"/>
          </a:p>
        </p:txBody>
      </p:sp>
      <p:sp>
        <p:nvSpPr>
          <p:cNvPr id="90" name="Text 84"/>
          <p:cNvSpPr/>
          <p:nvPr/>
        </p:nvSpPr>
        <p:spPr>
          <a:xfrm>
            <a:off x="6872288" y="3173834"/>
            <a:ext cx="107334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Identify underlying cause</a:t>
            </a:r>
            <a:endParaRPr lang="en-US" sz="675" dirty="0"/>
          </a:p>
        </p:txBody>
      </p:sp>
      <p:sp>
        <p:nvSpPr>
          <p:cNvPr id="91" name="Shape 85"/>
          <p:cNvSpPr/>
          <p:nvPr/>
        </p:nvSpPr>
        <p:spPr>
          <a:xfrm>
            <a:off x="4750594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2" name="Shape 86"/>
          <p:cNvSpPr/>
          <p:nvPr/>
        </p:nvSpPr>
        <p:spPr>
          <a:xfrm>
            <a:off x="4750594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9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319" y="3655647"/>
            <a:ext cx="100013" cy="100013"/>
          </a:xfrm>
          <a:prstGeom prst="rect">
            <a:avLst/>
          </a:prstGeom>
        </p:spPr>
      </p:pic>
      <p:sp>
        <p:nvSpPr>
          <p:cNvPr id="94" name="Text 87"/>
          <p:cNvSpPr/>
          <p:nvPr/>
        </p:nvSpPr>
        <p:spPr>
          <a:xfrm>
            <a:off x="4972050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95" name="Text 88"/>
          <p:cNvSpPr/>
          <p:nvPr/>
        </p:nvSpPr>
        <p:spPr>
          <a:xfrm>
            <a:off x="4836319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96" name="Text 89"/>
          <p:cNvSpPr/>
          <p:nvPr/>
        </p:nvSpPr>
        <p:spPr>
          <a:xfrm>
            <a:off x="4886325" y="3814595"/>
            <a:ext cx="3196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Acute:</a:t>
            </a:r>
            <a:endParaRPr lang="en-US" sz="675" dirty="0"/>
          </a:p>
        </p:txBody>
      </p:sp>
      <p:sp>
        <p:nvSpPr>
          <p:cNvPr id="97" name="Text 90"/>
          <p:cNvSpPr/>
          <p:nvPr/>
        </p:nvSpPr>
        <p:spPr>
          <a:xfrm>
            <a:off x="5134570" y="3814595"/>
            <a:ext cx="153054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Hypotonic fluids (0.45% NaCl or D5W)</a:t>
            </a:r>
            <a:endParaRPr lang="en-US" sz="675" dirty="0"/>
          </a:p>
        </p:txBody>
      </p:sp>
      <p:sp>
        <p:nvSpPr>
          <p:cNvPr id="98" name="Text 91"/>
          <p:cNvSpPr/>
          <p:nvPr/>
        </p:nvSpPr>
        <p:spPr>
          <a:xfrm>
            <a:off x="4836319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99" name="Text 92"/>
          <p:cNvSpPr/>
          <p:nvPr/>
        </p:nvSpPr>
        <p:spPr>
          <a:xfrm>
            <a:off x="4886325" y="3926021"/>
            <a:ext cx="38933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Chronic:</a:t>
            </a:r>
            <a:endParaRPr lang="en-US" sz="675" dirty="0"/>
          </a:p>
        </p:txBody>
      </p:sp>
      <p:sp>
        <p:nvSpPr>
          <p:cNvPr id="100" name="Text 93"/>
          <p:cNvSpPr/>
          <p:nvPr/>
        </p:nvSpPr>
        <p:spPr>
          <a:xfrm>
            <a:off x="5204222" y="3926021"/>
            <a:ext cx="145196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Gradual correction over 48-72 hours</a:t>
            </a:r>
            <a:endParaRPr lang="en-US" sz="675" dirty="0"/>
          </a:p>
        </p:txBody>
      </p:sp>
      <p:sp>
        <p:nvSpPr>
          <p:cNvPr id="101" name="Text 94"/>
          <p:cNvSpPr/>
          <p:nvPr/>
        </p:nvSpPr>
        <p:spPr>
          <a:xfrm>
            <a:off x="4836319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2" name="Text 95"/>
          <p:cNvSpPr/>
          <p:nvPr/>
        </p:nvSpPr>
        <p:spPr>
          <a:xfrm>
            <a:off x="4886325" y="4037447"/>
            <a:ext cx="8911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correction:</a:t>
            </a:r>
            <a:endParaRPr lang="en-US" sz="675" dirty="0"/>
          </a:p>
        </p:txBody>
      </p:sp>
      <p:sp>
        <p:nvSpPr>
          <p:cNvPr id="103" name="Text 96"/>
          <p:cNvSpPr/>
          <p:nvPr/>
        </p:nvSpPr>
        <p:spPr>
          <a:xfrm>
            <a:off x="5706070" y="4037447"/>
            <a:ext cx="63579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mEq/L/day</a:t>
            </a:r>
            <a:endParaRPr lang="en-US" sz="675" dirty="0"/>
          </a:p>
        </p:txBody>
      </p:sp>
      <p:sp>
        <p:nvSpPr>
          <p:cNvPr id="104" name="Text 97"/>
          <p:cNvSpPr/>
          <p:nvPr/>
        </p:nvSpPr>
        <p:spPr>
          <a:xfrm>
            <a:off x="4836319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5" name="Text 98"/>
          <p:cNvSpPr/>
          <p:nvPr/>
        </p:nvSpPr>
        <p:spPr>
          <a:xfrm>
            <a:off x="4886325" y="4148872"/>
            <a:ext cx="97155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underlying cause:</a:t>
            </a:r>
            <a:endParaRPr lang="en-US" sz="675" dirty="0"/>
          </a:p>
        </p:txBody>
      </p:sp>
      <p:sp>
        <p:nvSpPr>
          <p:cNvPr id="106" name="Text 99"/>
          <p:cNvSpPr/>
          <p:nvPr/>
        </p:nvSpPr>
        <p:spPr>
          <a:xfrm>
            <a:off x="5786438" y="4148872"/>
            <a:ext cx="175021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DDAVP for DI, discontinue offending agents</a:t>
            </a:r>
            <a:endParaRPr lang="en-US" sz="675" dirty="0"/>
          </a:p>
        </p:txBody>
      </p:sp>
      <p:sp>
        <p:nvSpPr>
          <p:cNvPr id="107" name="Shape 100"/>
          <p:cNvSpPr/>
          <p:nvPr/>
        </p:nvSpPr>
        <p:spPr>
          <a:xfrm>
            <a:off x="285750" y="4556764"/>
            <a:ext cx="8572500" cy="882951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10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7955" y="4690709"/>
            <a:ext cx="85725" cy="114300"/>
          </a:xfrm>
          <a:prstGeom prst="rect">
            <a:avLst/>
          </a:prstGeom>
        </p:spPr>
      </p:pic>
      <p:sp>
        <p:nvSpPr>
          <p:cNvPr id="109" name="Text 101"/>
          <p:cNvSpPr/>
          <p:nvPr/>
        </p:nvSpPr>
        <p:spPr>
          <a:xfrm>
            <a:off x="3780830" y="4679993"/>
            <a:ext cx="1796653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Sodium Correction Formulas</a:t>
            </a:r>
            <a:endParaRPr lang="en-US" sz="900" dirty="0"/>
          </a:p>
        </p:txBody>
      </p:sp>
      <p:sp>
        <p:nvSpPr>
          <p:cNvPr id="110" name="Shape 102"/>
          <p:cNvSpPr/>
          <p:nvPr/>
        </p:nvSpPr>
        <p:spPr>
          <a:xfrm>
            <a:off x="392906" y="4892520"/>
            <a:ext cx="8358188" cy="25430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11" name="Text 103"/>
          <p:cNvSpPr/>
          <p:nvPr/>
        </p:nvSpPr>
        <p:spPr>
          <a:xfrm>
            <a:off x="392906" y="4892520"/>
            <a:ext cx="8429625" cy="254301"/>
          </a:xfrm>
          <a:prstGeom prst="rect">
            <a:avLst/>
          </a:prstGeom>
          <a:noFill/>
          <a:ln/>
        </p:spPr>
        <p:txBody>
          <a:bodyPr wrap="square" lIns="68072" tIns="68072" rIns="68072" bIns="68072" rtlCol="0" anchor="ctr">
            <a:spAutoFit/>
          </a:bodyPr>
          <a:lstStyle/>
          <a:p>
            <a:pPr algn="ctr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Change in Na⁺ = (Infusate Na⁺ - Serum Na⁺) ÷ (TBW + 1)</a:t>
            </a:r>
            <a:endParaRPr lang="en-US" sz="788" dirty="0"/>
          </a:p>
        </p:txBody>
      </p:sp>
      <p:sp>
        <p:nvSpPr>
          <p:cNvPr id="112" name="Text 104"/>
          <p:cNvSpPr/>
          <p:nvPr/>
        </p:nvSpPr>
        <p:spPr>
          <a:xfrm>
            <a:off x="392906" y="5203971"/>
            <a:ext cx="8429625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675" i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monitor serum Na⁺ q2-4h during active correction to prevent overcorrection</a:t>
            </a:r>
            <a:endParaRPr lang="en-US" sz="6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82042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248926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85750"/>
            <a:ext cx="8643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Potassium Disorders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85750" y="728663"/>
            <a:ext cx="8643938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Management of Hypokalemia and Hyperkalemia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85750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85750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" y="1200150"/>
            <a:ext cx="117872" cy="1571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2216" y="1171575"/>
            <a:ext cx="2227064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Hypokalemia (K⁺ &lt; 3.5 mEq/L)</a:t>
            </a:r>
            <a:endParaRPr lang="en-US" sz="1125" dirty="0"/>
          </a:p>
        </p:txBody>
      </p:sp>
      <p:sp>
        <p:nvSpPr>
          <p:cNvPr id="10" name="Shape 6"/>
          <p:cNvSpPr/>
          <p:nvPr/>
        </p:nvSpPr>
        <p:spPr>
          <a:xfrm>
            <a:off x="285750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1" name="Shape 7"/>
          <p:cNvSpPr/>
          <p:nvPr/>
        </p:nvSpPr>
        <p:spPr>
          <a:xfrm>
            <a:off x="285750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392906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92906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4" name="Text 10"/>
          <p:cNvSpPr/>
          <p:nvPr/>
        </p:nvSpPr>
        <p:spPr>
          <a:xfrm>
            <a:off x="478631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15" name="Text 11"/>
          <p:cNvSpPr/>
          <p:nvPr/>
        </p:nvSpPr>
        <p:spPr>
          <a:xfrm>
            <a:off x="478631" y="1864519"/>
            <a:ext cx="45898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Diuretics</a:t>
            </a:r>
            <a:endParaRPr lang="en-US" sz="675" dirty="0"/>
          </a:p>
        </p:txBody>
      </p:sp>
      <p:sp>
        <p:nvSpPr>
          <p:cNvPr id="16" name="Text 12"/>
          <p:cNvSpPr/>
          <p:nvPr/>
        </p:nvSpPr>
        <p:spPr>
          <a:xfrm>
            <a:off x="478631" y="1975945"/>
            <a:ext cx="12340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GI losses (vomiting, diarrhea)</a:t>
            </a:r>
            <a:endParaRPr lang="en-US" sz="675" dirty="0"/>
          </a:p>
        </p:txBody>
      </p:sp>
      <p:sp>
        <p:nvSpPr>
          <p:cNvPr id="17" name="Text 13"/>
          <p:cNvSpPr/>
          <p:nvPr/>
        </p:nvSpPr>
        <p:spPr>
          <a:xfrm>
            <a:off x="478631" y="2087370"/>
            <a:ext cx="96440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Renal tubular acidosis</a:t>
            </a:r>
            <a:endParaRPr lang="en-US" sz="675" dirty="0"/>
          </a:p>
        </p:txBody>
      </p:sp>
      <p:sp>
        <p:nvSpPr>
          <p:cNvPr id="18" name="Text 14"/>
          <p:cNvSpPr/>
          <p:nvPr/>
        </p:nvSpPr>
        <p:spPr>
          <a:xfrm>
            <a:off x="478631" y="2198796"/>
            <a:ext cx="8911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Hyperaldosteronism</a:t>
            </a:r>
            <a:endParaRPr lang="en-US" sz="675" dirty="0"/>
          </a:p>
        </p:txBody>
      </p:sp>
      <p:sp>
        <p:nvSpPr>
          <p:cNvPr id="19" name="Text 15"/>
          <p:cNvSpPr/>
          <p:nvPr/>
        </p:nvSpPr>
        <p:spPr>
          <a:xfrm>
            <a:off x="478631" y="2310222"/>
            <a:ext cx="6625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Insulin excess</a:t>
            </a:r>
            <a:endParaRPr lang="en-US" sz="675" dirty="0"/>
          </a:p>
        </p:txBody>
      </p:sp>
      <p:sp>
        <p:nvSpPr>
          <p:cNvPr id="20" name="Shape 16"/>
          <p:cNvSpPr/>
          <p:nvPr/>
        </p:nvSpPr>
        <p:spPr>
          <a:xfrm>
            <a:off x="2428875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7"/>
          <p:cNvSpPr/>
          <p:nvPr/>
        </p:nvSpPr>
        <p:spPr>
          <a:xfrm>
            <a:off x="2428875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2" name="Text 18"/>
          <p:cNvSpPr/>
          <p:nvPr/>
        </p:nvSpPr>
        <p:spPr>
          <a:xfrm>
            <a:off x="2514600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731" dirty="0"/>
          </a:p>
        </p:txBody>
      </p:sp>
      <p:sp>
        <p:nvSpPr>
          <p:cNvPr id="23" name="Text 19"/>
          <p:cNvSpPr/>
          <p:nvPr/>
        </p:nvSpPr>
        <p:spPr>
          <a:xfrm>
            <a:off x="2514600" y="1864519"/>
            <a:ext cx="8001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Muscle weakness</a:t>
            </a:r>
            <a:endParaRPr lang="en-US" sz="675" dirty="0"/>
          </a:p>
        </p:txBody>
      </p:sp>
      <p:sp>
        <p:nvSpPr>
          <p:cNvPr id="24" name="Text 20"/>
          <p:cNvSpPr/>
          <p:nvPr/>
        </p:nvSpPr>
        <p:spPr>
          <a:xfrm>
            <a:off x="2514600" y="1975945"/>
            <a:ext cx="88761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Cardiac arrhythmias</a:t>
            </a:r>
            <a:endParaRPr lang="en-US" sz="675" dirty="0"/>
          </a:p>
        </p:txBody>
      </p:sp>
      <p:sp>
        <p:nvSpPr>
          <p:cNvPr id="25" name="Text 21"/>
          <p:cNvSpPr/>
          <p:nvPr/>
        </p:nvSpPr>
        <p:spPr>
          <a:xfrm>
            <a:off x="2514600" y="2087370"/>
            <a:ext cx="75009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Rhabdomyolysis</a:t>
            </a:r>
            <a:endParaRPr lang="en-US" sz="675" dirty="0"/>
          </a:p>
        </p:txBody>
      </p:sp>
      <p:sp>
        <p:nvSpPr>
          <p:cNvPr id="26" name="Text 22"/>
          <p:cNvSpPr/>
          <p:nvPr/>
        </p:nvSpPr>
        <p:spPr>
          <a:xfrm>
            <a:off x="2514600" y="2198796"/>
            <a:ext cx="30182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Ileus</a:t>
            </a:r>
            <a:endParaRPr lang="en-US" sz="675" dirty="0"/>
          </a:p>
        </p:txBody>
      </p:sp>
      <p:sp>
        <p:nvSpPr>
          <p:cNvPr id="27" name="Text 23"/>
          <p:cNvSpPr/>
          <p:nvPr/>
        </p:nvSpPr>
        <p:spPr>
          <a:xfrm>
            <a:off x="2514600" y="2310222"/>
            <a:ext cx="135195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ECG: U waves, flattened T waves</a:t>
            </a:r>
            <a:endParaRPr lang="en-US" sz="675" dirty="0"/>
          </a:p>
        </p:txBody>
      </p:sp>
      <p:sp>
        <p:nvSpPr>
          <p:cNvPr id="28" name="Shape 24"/>
          <p:cNvSpPr/>
          <p:nvPr/>
        </p:nvSpPr>
        <p:spPr>
          <a:xfrm>
            <a:off x="392906" y="2575238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5"/>
          <p:cNvSpPr/>
          <p:nvPr/>
        </p:nvSpPr>
        <p:spPr>
          <a:xfrm>
            <a:off x="392906" y="2575238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0" name="Text 26"/>
          <p:cNvSpPr/>
          <p:nvPr/>
        </p:nvSpPr>
        <p:spPr>
          <a:xfrm>
            <a:off x="478631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Approach</a:t>
            </a:r>
            <a:endParaRPr lang="en-US" sz="731" dirty="0"/>
          </a:p>
        </p:txBody>
      </p:sp>
      <p:sp>
        <p:nvSpPr>
          <p:cNvPr id="31" name="Text 27"/>
          <p:cNvSpPr/>
          <p:nvPr/>
        </p:nvSpPr>
        <p:spPr>
          <a:xfrm>
            <a:off x="478631" y="2839557"/>
            <a:ext cx="116443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 urinary K⁺ excretion</a:t>
            </a:r>
            <a:endParaRPr lang="en-US" sz="675" dirty="0"/>
          </a:p>
        </p:txBody>
      </p:sp>
      <p:sp>
        <p:nvSpPr>
          <p:cNvPr id="32" name="Text 28"/>
          <p:cNvSpPr/>
          <p:nvPr/>
        </p:nvSpPr>
        <p:spPr>
          <a:xfrm>
            <a:off x="478631" y="2950983"/>
            <a:ext cx="109299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Evaluate acid-base status</a:t>
            </a:r>
            <a:endParaRPr lang="en-US" sz="675" dirty="0"/>
          </a:p>
        </p:txBody>
      </p:sp>
      <p:sp>
        <p:nvSpPr>
          <p:cNvPr id="33" name="Text 29"/>
          <p:cNvSpPr/>
          <p:nvPr/>
        </p:nvSpPr>
        <p:spPr>
          <a:xfrm>
            <a:off x="478631" y="3062408"/>
            <a:ext cx="102155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magnesium level</a:t>
            </a:r>
            <a:endParaRPr lang="en-US" sz="675" dirty="0"/>
          </a:p>
        </p:txBody>
      </p:sp>
      <p:sp>
        <p:nvSpPr>
          <p:cNvPr id="34" name="Text 30"/>
          <p:cNvSpPr/>
          <p:nvPr/>
        </p:nvSpPr>
        <p:spPr>
          <a:xfrm>
            <a:off x="478631" y="3173834"/>
            <a:ext cx="107334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Identify underlying cause</a:t>
            </a:r>
            <a:endParaRPr lang="en-US" sz="675" dirty="0"/>
          </a:p>
        </p:txBody>
      </p:sp>
      <p:sp>
        <p:nvSpPr>
          <p:cNvPr id="35" name="Shape 31"/>
          <p:cNvSpPr/>
          <p:nvPr/>
        </p:nvSpPr>
        <p:spPr>
          <a:xfrm>
            <a:off x="2428875" y="2575238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6" name="Shape 32"/>
          <p:cNvSpPr/>
          <p:nvPr/>
        </p:nvSpPr>
        <p:spPr>
          <a:xfrm>
            <a:off x="2428875" y="2575238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7" name="Text 33"/>
          <p:cNvSpPr/>
          <p:nvPr/>
        </p:nvSpPr>
        <p:spPr>
          <a:xfrm>
            <a:off x="2514600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Stratification</a:t>
            </a:r>
            <a:endParaRPr lang="en-US" sz="731" dirty="0"/>
          </a:p>
        </p:txBody>
      </p:sp>
      <p:sp>
        <p:nvSpPr>
          <p:cNvPr id="38" name="Text 34"/>
          <p:cNvSpPr/>
          <p:nvPr/>
        </p:nvSpPr>
        <p:spPr>
          <a:xfrm>
            <a:off x="2514600" y="2839557"/>
            <a:ext cx="8679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Mild: 3.0-3.4 mEq/L</a:t>
            </a:r>
            <a:endParaRPr lang="en-US" sz="675" dirty="0"/>
          </a:p>
        </p:txBody>
      </p:sp>
      <p:sp>
        <p:nvSpPr>
          <p:cNvPr id="39" name="Text 35"/>
          <p:cNvSpPr/>
          <p:nvPr/>
        </p:nvSpPr>
        <p:spPr>
          <a:xfrm>
            <a:off x="2514600" y="2950983"/>
            <a:ext cx="10644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Moderate: 2.5-2.9 mEq/L</a:t>
            </a:r>
            <a:endParaRPr lang="en-US" sz="675" dirty="0"/>
          </a:p>
        </p:txBody>
      </p:sp>
      <p:sp>
        <p:nvSpPr>
          <p:cNvPr id="40" name="Text 36"/>
          <p:cNvSpPr/>
          <p:nvPr/>
        </p:nvSpPr>
        <p:spPr>
          <a:xfrm>
            <a:off x="2514600" y="3062408"/>
            <a:ext cx="85725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Severe: &lt;2.5 mEq/L</a:t>
            </a:r>
            <a:endParaRPr lang="en-US" sz="675" dirty="0"/>
          </a:p>
        </p:txBody>
      </p:sp>
      <p:sp>
        <p:nvSpPr>
          <p:cNvPr id="41" name="Text 37"/>
          <p:cNvSpPr/>
          <p:nvPr/>
        </p:nvSpPr>
        <p:spPr>
          <a:xfrm>
            <a:off x="2514600" y="3173834"/>
            <a:ext cx="133052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Higher risk with cardiac disease</a:t>
            </a:r>
            <a:endParaRPr lang="en-US" sz="675" dirty="0"/>
          </a:p>
        </p:txBody>
      </p:sp>
      <p:sp>
        <p:nvSpPr>
          <p:cNvPr id="42" name="Shape 38"/>
          <p:cNvSpPr/>
          <p:nvPr/>
        </p:nvSpPr>
        <p:spPr>
          <a:xfrm>
            <a:off x="392906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3" name="Shape 39"/>
          <p:cNvSpPr/>
          <p:nvPr/>
        </p:nvSpPr>
        <p:spPr>
          <a:xfrm>
            <a:off x="392906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4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" y="3655647"/>
            <a:ext cx="100013" cy="100013"/>
          </a:xfrm>
          <a:prstGeom prst="rect">
            <a:avLst/>
          </a:prstGeom>
        </p:spPr>
      </p:pic>
      <p:sp>
        <p:nvSpPr>
          <p:cNvPr id="45" name="Text 40"/>
          <p:cNvSpPr/>
          <p:nvPr/>
        </p:nvSpPr>
        <p:spPr>
          <a:xfrm>
            <a:off x="614363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46" name="Text 41"/>
          <p:cNvSpPr/>
          <p:nvPr/>
        </p:nvSpPr>
        <p:spPr>
          <a:xfrm>
            <a:off x="478631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7" name="Text 42"/>
          <p:cNvSpPr/>
          <p:nvPr/>
        </p:nvSpPr>
        <p:spPr>
          <a:xfrm>
            <a:off x="528638" y="3814595"/>
            <a:ext cx="90189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Severe/Symptomatic:</a:t>
            </a:r>
            <a:endParaRPr lang="en-US" sz="675" dirty="0"/>
          </a:p>
        </p:txBody>
      </p:sp>
      <p:sp>
        <p:nvSpPr>
          <p:cNvPr id="48" name="Text 43"/>
          <p:cNvSpPr/>
          <p:nvPr/>
        </p:nvSpPr>
        <p:spPr>
          <a:xfrm>
            <a:off x="1359098" y="3814595"/>
            <a:ext cx="1360884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KCl 10-20 mEq/hr (central line)</a:t>
            </a:r>
            <a:endParaRPr lang="en-US" sz="675" dirty="0"/>
          </a:p>
        </p:txBody>
      </p:sp>
      <p:sp>
        <p:nvSpPr>
          <p:cNvPr id="49" name="Text 44"/>
          <p:cNvSpPr/>
          <p:nvPr/>
        </p:nvSpPr>
        <p:spPr>
          <a:xfrm>
            <a:off x="478631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0" name="Text 45"/>
          <p:cNvSpPr/>
          <p:nvPr/>
        </p:nvSpPr>
        <p:spPr>
          <a:xfrm>
            <a:off x="528638" y="3926021"/>
            <a:ext cx="46255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</a:t>
            </a:r>
            <a:endParaRPr lang="en-US" sz="675" dirty="0"/>
          </a:p>
        </p:txBody>
      </p:sp>
      <p:sp>
        <p:nvSpPr>
          <p:cNvPr id="51" name="Text 46"/>
          <p:cNvSpPr/>
          <p:nvPr/>
        </p:nvSpPr>
        <p:spPr>
          <a:xfrm>
            <a:off x="919758" y="3926021"/>
            <a:ext cx="175736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KCl 10 mEq/hr or oral KCl 40-80 mEq/day</a:t>
            </a:r>
            <a:endParaRPr lang="en-US" sz="675" dirty="0"/>
          </a:p>
        </p:txBody>
      </p:sp>
      <p:sp>
        <p:nvSpPr>
          <p:cNvPr id="52" name="Text 47"/>
          <p:cNvSpPr/>
          <p:nvPr/>
        </p:nvSpPr>
        <p:spPr>
          <a:xfrm>
            <a:off x="478631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3" name="Text 48"/>
          <p:cNvSpPr/>
          <p:nvPr/>
        </p:nvSpPr>
        <p:spPr>
          <a:xfrm>
            <a:off x="528638" y="4037447"/>
            <a:ext cx="26074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Mild:</a:t>
            </a:r>
            <a:endParaRPr lang="en-US" sz="675" dirty="0"/>
          </a:p>
        </p:txBody>
      </p:sp>
      <p:sp>
        <p:nvSpPr>
          <p:cNvPr id="54" name="Text 49"/>
          <p:cNvSpPr/>
          <p:nvPr/>
        </p:nvSpPr>
        <p:spPr>
          <a:xfrm>
            <a:off x="717947" y="4037447"/>
            <a:ext cx="99833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KCl 20-40 mEq/day</a:t>
            </a:r>
            <a:endParaRPr lang="en-US" sz="675" dirty="0"/>
          </a:p>
        </p:txBody>
      </p:sp>
      <p:sp>
        <p:nvSpPr>
          <p:cNvPr id="55" name="Text 50"/>
          <p:cNvSpPr/>
          <p:nvPr/>
        </p:nvSpPr>
        <p:spPr>
          <a:xfrm>
            <a:off x="478631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6" name="Text 51"/>
          <p:cNvSpPr/>
          <p:nvPr/>
        </p:nvSpPr>
        <p:spPr>
          <a:xfrm>
            <a:off x="528638" y="4148872"/>
            <a:ext cx="87689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correct Mg²⁺:</a:t>
            </a:r>
            <a:endParaRPr lang="en-US" sz="675" dirty="0"/>
          </a:p>
        </p:txBody>
      </p:sp>
      <p:sp>
        <p:nvSpPr>
          <p:cNvPr id="57" name="Text 52"/>
          <p:cNvSpPr/>
          <p:nvPr/>
        </p:nvSpPr>
        <p:spPr>
          <a:xfrm>
            <a:off x="1334095" y="4148872"/>
            <a:ext cx="151090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MgSO₄ 2g over 1-2 hours if needed</a:t>
            </a:r>
            <a:endParaRPr lang="en-US" sz="675" dirty="0"/>
          </a:p>
        </p:txBody>
      </p:sp>
      <p:sp>
        <p:nvSpPr>
          <p:cNvPr id="58" name="Shape 53"/>
          <p:cNvSpPr/>
          <p:nvPr/>
        </p:nvSpPr>
        <p:spPr>
          <a:xfrm>
            <a:off x="4643438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59" name="Shape 54"/>
          <p:cNvSpPr/>
          <p:nvPr/>
        </p:nvSpPr>
        <p:spPr>
          <a:xfrm>
            <a:off x="4643438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6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594" y="1200150"/>
            <a:ext cx="117872" cy="157163"/>
          </a:xfrm>
          <a:prstGeom prst="rect">
            <a:avLst/>
          </a:prstGeom>
        </p:spPr>
      </p:pic>
      <p:sp>
        <p:nvSpPr>
          <p:cNvPr id="61" name="Text 55"/>
          <p:cNvSpPr/>
          <p:nvPr/>
        </p:nvSpPr>
        <p:spPr>
          <a:xfrm>
            <a:off x="4939903" y="1171575"/>
            <a:ext cx="229493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Hyperkalemia (K⁺ &gt; 5.0 mEq/L)</a:t>
            </a:r>
            <a:endParaRPr lang="en-US" sz="1125" dirty="0"/>
          </a:p>
        </p:txBody>
      </p:sp>
      <p:sp>
        <p:nvSpPr>
          <p:cNvPr id="62" name="Shape 56"/>
          <p:cNvSpPr/>
          <p:nvPr/>
        </p:nvSpPr>
        <p:spPr>
          <a:xfrm>
            <a:off x="4643438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3" name="Shape 57"/>
          <p:cNvSpPr/>
          <p:nvPr/>
        </p:nvSpPr>
        <p:spPr>
          <a:xfrm>
            <a:off x="4643438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4" name="Shape 58"/>
          <p:cNvSpPr/>
          <p:nvPr/>
        </p:nvSpPr>
        <p:spPr>
          <a:xfrm>
            <a:off x="4750594" y="1600200"/>
            <a:ext cx="1964531" cy="101502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5" name="Shape 59"/>
          <p:cNvSpPr/>
          <p:nvPr/>
        </p:nvSpPr>
        <p:spPr>
          <a:xfrm>
            <a:off x="4750594" y="1600200"/>
            <a:ext cx="21431" cy="1015026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6" name="Text 60"/>
          <p:cNvSpPr/>
          <p:nvPr/>
        </p:nvSpPr>
        <p:spPr>
          <a:xfrm>
            <a:off x="4836319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67" name="Text 61"/>
          <p:cNvSpPr/>
          <p:nvPr/>
        </p:nvSpPr>
        <p:spPr>
          <a:xfrm>
            <a:off x="4836319" y="1864519"/>
            <a:ext cx="59650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Renal failure</a:t>
            </a:r>
            <a:endParaRPr lang="en-US" sz="675" dirty="0"/>
          </a:p>
        </p:txBody>
      </p:sp>
      <p:sp>
        <p:nvSpPr>
          <p:cNvPr id="68" name="Text 62"/>
          <p:cNvSpPr/>
          <p:nvPr/>
        </p:nvSpPr>
        <p:spPr>
          <a:xfrm>
            <a:off x="4836319" y="1975945"/>
            <a:ext cx="1501973" cy="213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Medications (ACEi, ARBs, K⁺-sparing diuretics)</a:t>
            </a:r>
            <a:endParaRPr lang="en-US" sz="675" dirty="0"/>
          </a:p>
        </p:txBody>
      </p:sp>
      <p:sp>
        <p:nvSpPr>
          <p:cNvPr id="69" name="Text 63"/>
          <p:cNvSpPr/>
          <p:nvPr/>
        </p:nvSpPr>
        <p:spPr>
          <a:xfrm>
            <a:off x="4836319" y="2198796"/>
            <a:ext cx="9144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Adrenal insufficiency</a:t>
            </a:r>
            <a:endParaRPr lang="en-US" sz="675" dirty="0"/>
          </a:p>
        </p:txBody>
      </p:sp>
      <p:sp>
        <p:nvSpPr>
          <p:cNvPr id="70" name="Text 64"/>
          <p:cNvSpPr/>
          <p:nvPr/>
        </p:nvSpPr>
        <p:spPr>
          <a:xfrm>
            <a:off x="4836319" y="2310222"/>
            <a:ext cx="81438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Tissue breakdown</a:t>
            </a:r>
            <a:endParaRPr lang="en-US" sz="675" dirty="0"/>
          </a:p>
        </p:txBody>
      </p:sp>
      <p:sp>
        <p:nvSpPr>
          <p:cNvPr id="71" name="Text 65"/>
          <p:cNvSpPr/>
          <p:nvPr/>
        </p:nvSpPr>
        <p:spPr>
          <a:xfrm>
            <a:off x="4836319" y="2421648"/>
            <a:ext cx="9144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Pseudohyperkalemia</a:t>
            </a:r>
            <a:endParaRPr lang="en-US" sz="675" dirty="0"/>
          </a:p>
        </p:txBody>
      </p:sp>
      <p:sp>
        <p:nvSpPr>
          <p:cNvPr id="72" name="Shape 66"/>
          <p:cNvSpPr/>
          <p:nvPr/>
        </p:nvSpPr>
        <p:spPr>
          <a:xfrm>
            <a:off x="6786563" y="1600200"/>
            <a:ext cx="1964531" cy="101502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3" name="Shape 67"/>
          <p:cNvSpPr/>
          <p:nvPr/>
        </p:nvSpPr>
        <p:spPr>
          <a:xfrm>
            <a:off x="6786563" y="1600200"/>
            <a:ext cx="21431" cy="1015026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4" name="Text 68"/>
          <p:cNvSpPr/>
          <p:nvPr/>
        </p:nvSpPr>
        <p:spPr>
          <a:xfrm>
            <a:off x="6872288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731" dirty="0"/>
          </a:p>
        </p:txBody>
      </p:sp>
      <p:sp>
        <p:nvSpPr>
          <p:cNvPr id="75" name="Text 69"/>
          <p:cNvSpPr/>
          <p:nvPr/>
        </p:nvSpPr>
        <p:spPr>
          <a:xfrm>
            <a:off x="6872288" y="1864519"/>
            <a:ext cx="90189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Often asymptomatic</a:t>
            </a:r>
            <a:endParaRPr lang="en-US" sz="675" dirty="0"/>
          </a:p>
        </p:txBody>
      </p:sp>
      <p:sp>
        <p:nvSpPr>
          <p:cNvPr id="76" name="Text 70"/>
          <p:cNvSpPr/>
          <p:nvPr/>
        </p:nvSpPr>
        <p:spPr>
          <a:xfrm>
            <a:off x="6872288" y="1975945"/>
            <a:ext cx="8001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Muscle weakness</a:t>
            </a:r>
            <a:endParaRPr lang="en-US" sz="675" dirty="0"/>
          </a:p>
        </p:txBody>
      </p:sp>
      <p:sp>
        <p:nvSpPr>
          <p:cNvPr id="77" name="Text 71"/>
          <p:cNvSpPr/>
          <p:nvPr/>
        </p:nvSpPr>
        <p:spPr>
          <a:xfrm>
            <a:off x="6872288" y="2087370"/>
            <a:ext cx="61614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Paresthesias</a:t>
            </a:r>
            <a:endParaRPr lang="en-US" sz="675" dirty="0"/>
          </a:p>
        </p:txBody>
      </p:sp>
      <p:sp>
        <p:nvSpPr>
          <p:cNvPr id="78" name="Text 72"/>
          <p:cNvSpPr/>
          <p:nvPr/>
        </p:nvSpPr>
        <p:spPr>
          <a:xfrm>
            <a:off x="6872288" y="2198796"/>
            <a:ext cx="88761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Cardiac arrhythmias</a:t>
            </a:r>
            <a:endParaRPr lang="en-US" sz="675" dirty="0"/>
          </a:p>
        </p:txBody>
      </p:sp>
      <p:sp>
        <p:nvSpPr>
          <p:cNvPr id="79" name="Text 73"/>
          <p:cNvSpPr/>
          <p:nvPr/>
        </p:nvSpPr>
        <p:spPr>
          <a:xfrm>
            <a:off x="6872288" y="2310222"/>
            <a:ext cx="1678781" cy="213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ECG: Peaked T waves, widened QRS, sine waves</a:t>
            </a:r>
            <a:endParaRPr lang="en-US" sz="675" dirty="0"/>
          </a:p>
        </p:txBody>
      </p:sp>
      <p:sp>
        <p:nvSpPr>
          <p:cNvPr id="80" name="Shape 74"/>
          <p:cNvSpPr/>
          <p:nvPr/>
        </p:nvSpPr>
        <p:spPr>
          <a:xfrm>
            <a:off x="4750594" y="2686664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1" name="Shape 75"/>
          <p:cNvSpPr/>
          <p:nvPr/>
        </p:nvSpPr>
        <p:spPr>
          <a:xfrm>
            <a:off x="4750594" y="2686664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2" name="Text 76"/>
          <p:cNvSpPr/>
          <p:nvPr/>
        </p:nvSpPr>
        <p:spPr>
          <a:xfrm>
            <a:off x="4836319" y="2772389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Stratification</a:t>
            </a:r>
            <a:endParaRPr lang="en-US" sz="731" dirty="0"/>
          </a:p>
        </p:txBody>
      </p:sp>
      <p:sp>
        <p:nvSpPr>
          <p:cNvPr id="83" name="Text 77"/>
          <p:cNvSpPr/>
          <p:nvPr/>
        </p:nvSpPr>
        <p:spPr>
          <a:xfrm>
            <a:off x="4836319" y="2950983"/>
            <a:ext cx="8679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Mild: 5.1-5.5 mEq/L</a:t>
            </a:r>
            <a:endParaRPr lang="en-US" sz="675" dirty="0"/>
          </a:p>
        </p:txBody>
      </p:sp>
      <p:sp>
        <p:nvSpPr>
          <p:cNvPr id="84" name="Text 78"/>
          <p:cNvSpPr/>
          <p:nvPr/>
        </p:nvSpPr>
        <p:spPr>
          <a:xfrm>
            <a:off x="4836319" y="3062408"/>
            <a:ext cx="10644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Moderate: 5.6-6.0 mEq/L</a:t>
            </a:r>
            <a:endParaRPr lang="en-US" sz="675" dirty="0"/>
          </a:p>
        </p:txBody>
      </p:sp>
      <p:sp>
        <p:nvSpPr>
          <p:cNvPr id="85" name="Text 79"/>
          <p:cNvSpPr/>
          <p:nvPr/>
        </p:nvSpPr>
        <p:spPr>
          <a:xfrm>
            <a:off x="4836319" y="3173834"/>
            <a:ext cx="85903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Severe: &gt;6.0 mEq/L</a:t>
            </a:r>
            <a:endParaRPr lang="en-US" sz="675" dirty="0"/>
          </a:p>
        </p:txBody>
      </p:sp>
      <p:sp>
        <p:nvSpPr>
          <p:cNvPr id="86" name="Text 80"/>
          <p:cNvSpPr/>
          <p:nvPr/>
        </p:nvSpPr>
        <p:spPr>
          <a:xfrm>
            <a:off x="4836319" y="3285260"/>
            <a:ext cx="165377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Emergency: &gt;6.5 mEq/L or ECG changes</a:t>
            </a:r>
            <a:endParaRPr lang="en-US" sz="675" dirty="0"/>
          </a:p>
        </p:txBody>
      </p:sp>
      <p:sp>
        <p:nvSpPr>
          <p:cNvPr id="87" name="Shape 81"/>
          <p:cNvSpPr/>
          <p:nvPr/>
        </p:nvSpPr>
        <p:spPr>
          <a:xfrm>
            <a:off x="6786563" y="2686664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8" name="Shape 82"/>
          <p:cNvSpPr/>
          <p:nvPr/>
        </p:nvSpPr>
        <p:spPr>
          <a:xfrm>
            <a:off x="6786563" y="2686664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9" name="Text 83"/>
          <p:cNvSpPr/>
          <p:nvPr/>
        </p:nvSpPr>
        <p:spPr>
          <a:xfrm>
            <a:off x="6872288" y="2772389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Mechanisms</a:t>
            </a:r>
            <a:endParaRPr lang="en-US" sz="731" dirty="0"/>
          </a:p>
        </p:txBody>
      </p:sp>
      <p:sp>
        <p:nvSpPr>
          <p:cNvPr id="90" name="Text 84"/>
          <p:cNvSpPr/>
          <p:nvPr/>
        </p:nvSpPr>
        <p:spPr>
          <a:xfrm>
            <a:off x="6872288" y="2950983"/>
            <a:ext cx="126801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Membrane stabilization (Ca²⁺)</a:t>
            </a:r>
            <a:endParaRPr lang="en-US" sz="675" dirty="0"/>
          </a:p>
        </p:txBody>
      </p:sp>
      <p:sp>
        <p:nvSpPr>
          <p:cNvPr id="91" name="Text 85"/>
          <p:cNvSpPr/>
          <p:nvPr/>
        </p:nvSpPr>
        <p:spPr>
          <a:xfrm>
            <a:off x="6872288" y="3062408"/>
            <a:ext cx="1535906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Intracellular shift (insulin, β-agonists)</a:t>
            </a:r>
            <a:endParaRPr lang="en-US" sz="675" dirty="0"/>
          </a:p>
        </p:txBody>
      </p:sp>
      <p:sp>
        <p:nvSpPr>
          <p:cNvPr id="92" name="Text 86"/>
          <p:cNvSpPr/>
          <p:nvPr/>
        </p:nvSpPr>
        <p:spPr>
          <a:xfrm>
            <a:off x="6872288" y="3173834"/>
            <a:ext cx="155555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Elimination (diuretics, resins, dialysis)</a:t>
            </a:r>
            <a:endParaRPr lang="en-US" sz="675" dirty="0"/>
          </a:p>
        </p:txBody>
      </p:sp>
      <p:sp>
        <p:nvSpPr>
          <p:cNvPr id="93" name="Text 87"/>
          <p:cNvSpPr/>
          <p:nvPr/>
        </p:nvSpPr>
        <p:spPr>
          <a:xfrm>
            <a:off x="6872288" y="3285260"/>
            <a:ext cx="156805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Prevent recurrence (diet, medications)</a:t>
            </a:r>
            <a:endParaRPr lang="en-US" sz="675" dirty="0"/>
          </a:p>
        </p:txBody>
      </p:sp>
      <p:sp>
        <p:nvSpPr>
          <p:cNvPr id="94" name="Shape 88"/>
          <p:cNvSpPr/>
          <p:nvPr/>
        </p:nvSpPr>
        <p:spPr>
          <a:xfrm>
            <a:off x="4750594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5" name="Shape 89"/>
          <p:cNvSpPr/>
          <p:nvPr/>
        </p:nvSpPr>
        <p:spPr>
          <a:xfrm>
            <a:off x="4750594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9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319" y="3655647"/>
            <a:ext cx="100013" cy="100013"/>
          </a:xfrm>
          <a:prstGeom prst="rect">
            <a:avLst/>
          </a:prstGeom>
        </p:spPr>
      </p:pic>
      <p:sp>
        <p:nvSpPr>
          <p:cNvPr id="97" name="Text 90"/>
          <p:cNvSpPr/>
          <p:nvPr/>
        </p:nvSpPr>
        <p:spPr>
          <a:xfrm>
            <a:off x="4972050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98" name="Text 91"/>
          <p:cNvSpPr/>
          <p:nvPr/>
        </p:nvSpPr>
        <p:spPr>
          <a:xfrm>
            <a:off x="4836319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99" name="Text 92"/>
          <p:cNvSpPr/>
          <p:nvPr/>
        </p:nvSpPr>
        <p:spPr>
          <a:xfrm>
            <a:off x="4886325" y="3814595"/>
            <a:ext cx="90368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Severe/ECG changes:</a:t>
            </a:r>
            <a:endParaRPr lang="en-US" sz="675" dirty="0"/>
          </a:p>
        </p:txBody>
      </p:sp>
      <p:sp>
        <p:nvSpPr>
          <p:cNvPr id="100" name="Text 93"/>
          <p:cNvSpPr/>
          <p:nvPr/>
        </p:nvSpPr>
        <p:spPr>
          <a:xfrm>
            <a:off x="5718572" y="3814595"/>
            <a:ext cx="190380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gluconate + insulin/glucose + albuterol</a:t>
            </a:r>
            <a:endParaRPr lang="en-US" sz="675" dirty="0"/>
          </a:p>
        </p:txBody>
      </p:sp>
      <p:sp>
        <p:nvSpPr>
          <p:cNvPr id="101" name="Text 94"/>
          <p:cNvSpPr/>
          <p:nvPr/>
        </p:nvSpPr>
        <p:spPr>
          <a:xfrm>
            <a:off x="4836319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2" name="Text 95"/>
          <p:cNvSpPr/>
          <p:nvPr/>
        </p:nvSpPr>
        <p:spPr>
          <a:xfrm>
            <a:off x="4886325" y="3926021"/>
            <a:ext cx="46255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</a:t>
            </a:r>
            <a:endParaRPr lang="en-US" sz="675" dirty="0"/>
          </a:p>
        </p:txBody>
      </p:sp>
      <p:sp>
        <p:nvSpPr>
          <p:cNvPr id="103" name="Text 96"/>
          <p:cNvSpPr/>
          <p:nvPr/>
        </p:nvSpPr>
        <p:spPr>
          <a:xfrm>
            <a:off x="5277445" y="3926021"/>
            <a:ext cx="1950244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Insulin/glucose + sodium bicarbonate + diuretics</a:t>
            </a:r>
            <a:endParaRPr lang="en-US" sz="675" dirty="0"/>
          </a:p>
        </p:txBody>
      </p:sp>
      <p:sp>
        <p:nvSpPr>
          <p:cNvPr id="104" name="Text 97"/>
          <p:cNvSpPr/>
          <p:nvPr/>
        </p:nvSpPr>
        <p:spPr>
          <a:xfrm>
            <a:off x="4836319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5" name="Text 98"/>
          <p:cNvSpPr/>
          <p:nvPr/>
        </p:nvSpPr>
        <p:spPr>
          <a:xfrm>
            <a:off x="4886325" y="4037447"/>
            <a:ext cx="26074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Mild:</a:t>
            </a:r>
            <a:endParaRPr lang="en-US" sz="675" dirty="0"/>
          </a:p>
        </p:txBody>
      </p:sp>
      <p:sp>
        <p:nvSpPr>
          <p:cNvPr id="106" name="Text 99"/>
          <p:cNvSpPr/>
          <p:nvPr/>
        </p:nvSpPr>
        <p:spPr>
          <a:xfrm>
            <a:off x="5075634" y="4037447"/>
            <a:ext cx="1714500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polystyrene sulfonate or patiromer</a:t>
            </a:r>
            <a:endParaRPr lang="en-US" sz="675" dirty="0"/>
          </a:p>
        </p:txBody>
      </p:sp>
      <p:sp>
        <p:nvSpPr>
          <p:cNvPr id="107" name="Text 100"/>
          <p:cNvSpPr/>
          <p:nvPr/>
        </p:nvSpPr>
        <p:spPr>
          <a:xfrm>
            <a:off x="4836319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8" name="Text 101"/>
          <p:cNvSpPr/>
          <p:nvPr/>
        </p:nvSpPr>
        <p:spPr>
          <a:xfrm>
            <a:off x="4886325" y="4148872"/>
            <a:ext cx="4929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Refractory:</a:t>
            </a:r>
            <a:endParaRPr lang="en-US" sz="675" dirty="0"/>
          </a:p>
        </p:txBody>
      </p:sp>
      <p:sp>
        <p:nvSpPr>
          <p:cNvPr id="109" name="Text 102"/>
          <p:cNvSpPr/>
          <p:nvPr/>
        </p:nvSpPr>
        <p:spPr>
          <a:xfrm>
            <a:off x="5307806" y="4148872"/>
            <a:ext cx="61079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Hemodialysis</a:t>
            </a:r>
            <a:endParaRPr lang="en-US" sz="675" dirty="0"/>
          </a:p>
        </p:txBody>
      </p:sp>
      <p:sp>
        <p:nvSpPr>
          <p:cNvPr id="110" name="Shape 103"/>
          <p:cNvSpPr/>
          <p:nvPr/>
        </p:nvSpPr>
        <p:spPr>
          <a:xfrm>
            <a:off x="285750" y="4556764"/>
            <a:ext cx="8572500" cy="977912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1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2276" y="4685351"/>
            <a:ext cx="128588" cy="128588"/>
          </a:xfrm>
          <a:prstGeom prst="rect">
            <a:avLst/>
          </a:prstGeom>
        </p:spPr>
      </p:pic>
      <p:sp>
        <p:nvSpPr>
          <p:cNvPr id="112" name="Text 104"/>
          <p:cNvSpPr/>
          <p:nvPr/>
        </p:nvSpPr>
        <p:spPr>
          <a:xfrm>
            <a:off x="2678013" y="4663920"/>
            <a:ext cx="404514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Hyperkalemia Protocol (K⁺ &gt; 6.5 mEq/L or ECG changes)</a:t>
            </a:r>
            <a:endParaRPr lang="en-US" sz="900" dirty="0"/>
          </a:p>
        </p:txBody>
      </p:sp>
      <p:sp>
        <p:nvSpPr>
          <p:cNvPr id="113" name="Text 105"/>
          <p:cNvSpPr/>
          <p:nvPr/>
        </p:nvSpPr>
        <p:spPr>
          <a:xfrm>
            <a:off x="464344" y="4901450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</a:t>
            </a:r>
            <a:endParaRPr lang="en-US" sz="675" dirty="0"/>
          </a:p>
        </p:txBody>
      </p:sp>
      <p:sp>
        <p:nvSpPr>
          <p:cNvPr id="114" name="Text 106"/>
          <p:cNvSpPr/>
          <p:nvPr/>
        </p:nvSpPr>
        <p:spPr>
          <a:xfrm>
            <a:off x="571500" y="4901450"/>
            <a:ext cx="2791420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gluconate 10% 10mL IV over 2-3 min (membrane stabilization)</a:t>
            </a:r>
            <a:endParaRPr lang="en-US" sz="675" dirty="0"/>
          </a:p>
        </p:txBody>
      </p:sp>
      <p:sp>
        <p:nvSpPr>
          <p:cNvPr id="115" name="Text 107"/>
          <p:cNvSpPr/>
          <p:nvPr/>
        </p:nvSpPr>
        <p:spPr>
          <a:xfrm>
            <a:off x="464344" y="5021442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</a:t>
            </a:r>
            <a:endParaRPr lang="en-US" sz="675" dirty="0"/>
          </a:p>
        </p:txBody>
      </p:sp>
      <p:sp>
        <p:nvSpPr>
          <p:cNvPr id="116" name="Text 108"/>
          <p:cNvSpPr/>
          <p:nvPr/>
        </p:nvSpPr>
        <p:spPr>
          <a:xfrm>
            <a:off x="571500" y="5021442"/>
            <a:ext cx="2135981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insulin 10U IV + D50W 25g (intracellular shift)</a:t>
            </a:r>
            <a:endParaRPr lang="en-US" sz="675" dirty="0"/>
          </a:p>
        </p:txBody>
      </p:sp>
      <p:sp>
        <p:nvSpPr>
          <p:cNvPr id="117" name="Text 109"/>
          <p:cNvSpPr/>
          <p:nvPr/>
        </p:nvSpPr>
        <p:spPr>
          <a:xfrm>
            <a:off x="464344" y="5141435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</a:t>
            </a:r>
            <a:endParaRPr lang="en-US" sz="675" dirty="0"/>
          </a:p>
        </p:txBody>
      </p:sp>
      <p:sp>
        <p:nvSpPr>
          <p:cNvPr id="118" name="Text 110"/>
          <p:cNvSpPr/>
          <p:nvPr/>
        </p:nvSpPr>
        <p:spPr>
          <a:xfrm>
            <a:off x="571500" y="5141435"/>
            <a:ext cx="190380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Albuterol 10-20mg nebulized (intracellular shift)</a:t>
            </a:r>
            <a:endParaRPr lang="en-US" sz="675" dirty="0"/>
          </a:p>
        </p:txBody>
      </p:sp>
      <p:sp>
        <p:nvSpPr>
          <p:cNvPr id="119" name="Text 111"/>
          <p:cNvSpPr/>
          <p:nvPr/>
        </p:nvSpPr>
        <p:spPr>
          <a:xfrm>
            <a:off x="4643438" y="4901450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</a:t>
            </a:r>
            <a:endParaRPr lang="en-US" sz="675" dirty="0"/>
          </a:p>
        </p:txBody>
      </p:sp>
      <p:sp>
        <p:nvSpPr>
          <p:cNvPr id="120" name="Text 112"/>
          <p:cNvSpPr/>
          <p:nvPr/>
        </p:nvSpPr>
        <p:spPr>
          <a:xfrm>
            <a:off x="4750594" y="4901450"/>
            <a:ext cx="236636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bicarbonate 50mEq IV if acidotic (intracellular shift)</a:t>
            </a:r>
            <a:endParaRPr lang="en-US" sz="675" dirty="0"/>
          </a:p>
        </p:txBody>
      </p:sp>
      <p:sp>
        <p:nvSpPr>
          <p:cNvPr id="121" name="Text 113"/>
          <p:cNvSpPr/>
          <p:nvPr/>
        </p:nvSpPr>
        <p:spPr>
          <a:xfrm>
            <a:off x="4643438" y="5021442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</a:t>
            </a:r>
            <a:endParaRPr lang="en-US" sz="675" dirty="0"/>
          </a:p>
        </p:txBody>
      </p:sp>
      <p:sp>
        <p:nvSpPr>
          <p:cNvPr id="122" name="Text 114"/>
          <p:cNvSpPr/>
          <p:nvPr/>
        </p:nvSpPr>
        <p:spPr>
          <a:xfrm>
            <a:off x="4750594" y="5021442"/>
            <a:ext cx="204132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Loop diuretic if kidney function allows (elimination)</a:t>
            </a:r>
            <a:endParaRPr lang="en-US" sz="675" dirty="0"/>
          </a:p>
        </p:txBody>
      </p:sp>
      <p:sp>
        <p:nvSpPr>
          <p:cNvPr id="123" name="Text 115"/>
          <p:cNvSpPr/>
          <p:nvPr/>
        </p:nvSpPr>
        <p:spPr>
          <a:xfrm>
            <a:off x="4643438" y="5141435"/>
            <a:ext cx="14287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</a:t>
            </a:r>
            <a:endParaRPr lang="en-US" sz="675" dirty="0"/>
          </a:p>
        </p:txBody>
      </p:sp>
      <p:sp>
        <p:nvSpPr>
          <p:cNvPr id="124" name="Text 116"/>
          <p:cNvSpPr/>
          <p:nvPr/>
        </p:nvSpPr>
        <p:spPr>
          <a:xfrm>
            <a:off x="4750594" y="5141435"/>
            <a:ext cx="213776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6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Patiromer or SPS if not requiring dialysis (elimination)</a:t>
            </a:r>
            <a:endParaRPr lang="en-US" sz="675" dirty="0"/>
          </a:p>
        </p:txBody>
      </p:sp>
      <p:sp>
        <p:nvSpPr>
          <p:cNvPr id="125" name="Text 117"/>
          <p:cNvSpPr/>
          <p:nvPr/>
        </p:nvSpPr>
        <p:spPr>
          <a:xfrm>
            <a:off x="392906" y="5309648"/>
            <a:ext cx="8429625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619" i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cardiac monitoring required; repeat ECG after each intervention; repeat calcium if ECG changes persist</a:t>
            </a:r>
            <a:endParaRPr lang="en-US" sz="619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45058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879083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85750"/>
            <a:ext cx="8643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Calcium and Phosphorus Disorders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85750" y="707231"/>
            <a:ext cx="8643938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Acute Disorders and CKD-Mineral Bone Disease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85750" y="1007269"/>
            <a:ext cx="4232672" cy="34290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85750" y="1007269"/>
            <a:ext cx="35719" cy="34290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114425"/>
            <a:ext cx="96441" cy="128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5066" y="1092994"/>
            <a:ext cx="198060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Hypocalcemia (Ca²⁺ &lt; 8.5 mg/dL)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285750" y="1350169"/>
            <a:ext cx="4232672" cy="133934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1" name="Shape 7"/>
          <p:cNvSpPr/>
          <p:nvPr/>
        </p:nvSpPr>
        <p:spPr>
          <a:xfrm>
            <a:off x="285750" y="1350169"/>
            <a:ext cx="35719" cy="1339342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371475" y="1435894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71475" y="1435894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4" name="Text 10"/>
          <p:cNvSpPr/>
          <p:nvPr/>
        </p:nvSpPr>
        <p:spPr>
          <a:xfrm>
            <a:off x="442913" y="1507331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675" dirty="0"/>
          </a:p>
        </p:txBody>
      </p:sp>
      <p:sp>
        <p:nvSpPr>
          <p:cNvPr id="15" name="Text 11"/>
          <p:cNvSpPr/>
          <p:nvPr/>
        </p:nvSpPr>
        <p:spPr>
          <a:xfrm>
            <a:off x="442913" y="1668066"/>
            <a:ext cx="1605558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Hypoparathyroidism • Vitamin D deficiency</a:t>
            </a:r>
            <a:endParaRPr lang="en-US" sz="619" dirty="0"/>
          </a:p>
        </p:txBody>
      </p:sp>
      <p:sp>
        <p:nvSpPr>
          <p:cNvPr id="16" name="Text 12"/>
          <p:cNvSpPr/>
          <p:nvPr/>
        </p:nvSpPr>
        <p:spPr>
          <a:xfrm>
            <a:off x="442913" y="1770199"/>
            <a:ext cx="1526977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CKD • Pancreatitis • Massive transfusion</a:t>
            </a:r>
            <a:endParaRPr lang="en-US" sz="619" dirty="0"/>
          </a:p>
        </p:txBody>
      </p:sp>
      <p:sp>
        <p:nvSpPr>
          <p:cNvPr id="17" name="Shape 13"/>
          <p:cNvSpPr/>
          <p:nvPr/>
        </p:nvSpPr>
        <p:spPr>
          <a:xfrm>
            <a:off x="2430661" y="1435894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4"/>
          <p:cNvSpPr/>
          <p:nvPr/>
        </p:nvSpPr>
        <p:spPr>
          <a:xfrm>
            <a:off x="2430661" y="1435894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9" name="Text 15"/>
          <p:cNvSpPr/>
          <p:nvPr/>
        </p:nvSpPr>
        <p:spPr>
          <a:xfrm>
            <a:off x="2502098" y="1507331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675" dirty="0"/>
          </a:p>
        </p:txBody>
      </p:sp>
      <p:sp>
        <p:nvSpPr>
          <p:cNvPr id="20" name="Text 16"/>
          <p:cNvSpPr/>
          <p:nvPr/>
        </p:nvSpPr>
        <p:spPr>
          <a:xfrm>
            <a:off x="2502098" y="1668066"/>
            <a:ext cx="1439466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Tetany, paresthesias • Chvostek's sign</a:t>
            </a:r>
            <a:endParaRPr lang="en-US" sz="619" dirty="0"/>
          </a:p>
        </p:txBody>
      </p:sp>
      <p:sp>
        <p:nvSpPr>
          <p:cNvPr id="21" name="Text 17"/>
          <p:cNvSpPr/>
          <p:nvPr/>
        </p:nvSpPr>
        <p:spPr>
          <a:xfrm>
            <a:off x="2502098" y="1770199"/>
            <a:ext cx="104120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Seizures • QT prolongation</a:t>
            </a:r>
            <a:endParaRPr lang="en-US" sz="619" dirty="0"/>
          </a:p>
        </p:txBody>
      </p:sp>
      <p:sp>
        <p:nvSpPr>
          <p:cNvPr id="22" name="Shape 18"/>
          <p:cNvSpPr/>
          <p:nvPr/>
        </p:nvSpPr>
        <p:spPr>
          <a:xfrm>
            <a:off x="371475" y="1997348"/>
            <a:ext cx="4061222" cy="6064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19"/>
          <p:cNvSpPr/>
          <p:nvPr/>
        </p:nvSpPr>
        <p:spPr>
          <a:xfrm>
            <a:off x="371475" y="1997348"/>
            <a:ext cx="21431" cy="606437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3" y="2086645"/>
            <a:ext cx="92869" cy="92869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571500" y="2068785"/>
            <a:ext cx="923330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675" dirty="0"/>
          </a:p>
        </p:txBody>
      </p:sp>
      <p:sp>
        <p:nvSpPr>
          <p:cNvPr id="26" name="Text 21"/>
          <p:cNvSpPr/>
          <p:nvPr/>
        </p:nvSpPr>
        <p:spPr>
          <a:xfrm>
            <a:off x="442913" y="2229520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27" name="Text 22"/>
          <p:cNvSpPr/>
          <p:nvPr/>
        </p:nvSpPr>
        <p:spPr>
          <a:xfrm>
            <a:off x="489347" y="2229520"/>
            <a:ext cx="33754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Severe:</a:t>
            </a:r>
            <a:endParaRPr lang="en-US" sz="619" dirty="0"/>
          </a:p>
        </p:txBody>
      </p:sp>
      <p:sp>
        <p:nvSpPr>
          <p:cNvPr id="28" name="Text 23"/>
          <p:cNvSpPr/>
          <p:nvPr/>
        </p:nvSpPr>
        <p:spPr>
          <a:xfrm>
            <a:off x="755452" y="2229520"/>
            <a:ext cx="99833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calcium gluconate 1-2g</a:t>
            </a:r>
            <a:endParaRPr lang="en-US" sz="619" dirty="0"/>
          </a:p>
        </p:txBody>
      </p:sp>
      <p:sp>
        <p:nvSpPr>
          <p:cNvPr id="29" name="Text 24"/>
          <p:cNvSpPr/>
          <p:nvPr/>
        </p:nvSpPr>
        <p:spPr>
          <a:xfrm>
            <a:off x="442913" y="2331653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30" name="Text 25"/>
          <p:cNvSpPr/>
          <p:nvPr/>
        </p:nvSpPr>
        <p:spPr>
          <a:xfrm>
            <a:off x="489347" y="2331653"/>
            <a:ext cx="364331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Chronic:</a:t>
            </a:r>
            <a:endParaRPr lang="en-US" sz="619" dirty="0"/>
          </a:p>
        </p:txBody>
      </p:sp>
      <p:sp>
        <p:nvSpPr>
          <p:cNvPr id="31" name="Text 26"/>
          <p:cNvSpPr/>
          <p:nvPr/>
        </p:nvSpPr>
        <p:spPr>
          <a:xfrm>
            <a:off x="782241" y="2331653"/>
            <a:ext cx="94118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calcium + vitamin D</a:t>
            </a:r>
            <a:endParaRPr lang="en-US" sz="619" dirty="0"/>
          </a:p>
        </p:txBody>
      </p:sp>
      <p:sp>
        <p:nvSpPr>
          <p:cNvPr id="32" name="Text 27"/>
          <p:cNvSpPr/>
          <p:nvPr/>
        </p:nvSpPr>
        <p:spPr>
          <a:xfrm>
            <a:off x="442913" y="2433786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33" name="Text 28"/>
          <p:cNvSpPr/>
          <p:nvPr/>
        </p:nvSpPr>
        <p:spPr>
          <a:xfrm>
            <a:off x="489347" y="2433786"/>
            <a:ext cx="767953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Mg²⁺:</a:t>
            </a:r>
            <a:endParaRPr lang="en-US" sz="619" dirty="0"/>
          </a:p>
        </p:txBody>
      </p:sp>
      <p:sp>
        <p:nvSpPr>
          <p:cNvPr id="34" name="Text 29"/>
          <p:cNvSpPr/>
          <p:nvPr/>
        </p:nvSpPr>
        <p:spPr>
          <a:xfrm>
            <a:off x="1185863" y="2433786"/>
            <a:ext cx="557213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if low</a:t>
            </a:r>
            <a:endParaRPr lang="en-US" sz="619" dirty="0"/>
          </a:p>
        </p:txBody>
      </p:sp>
      <p:sp>
        <p:nvSpPr>
          <p:cNvPr id="35" name="Shape 30"/>
          <p:cNvSpPr/>
          <p:nvPr/>
        </p:nvSpPr>
        <p:spPr>
          <a:xfrm>
            <a:off x="4625578" y="1007269"/>
            <a:ext cx="4232672" cy="34290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36" name="Shape 31"/>
          <p:cNvSpPr/>
          <p:nvPr/>
        </p:nvSpPr>
        <p:spPr>
          <a:xfrm>
            <a:off x="4625578" y="1007269"/>
            <a:ext cx="35719" cy="34290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3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303" y="1114425"/>
            <a:ext cx="96441" cy="128588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4864894" y="1092994"/>
            <a:ext cx="206633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Hypercalcemia (Ca²⁺ &gt; 10.5 mg/dL)</a:t>
            </a:r>
            <a:endParaRPr lang="en-US" sz="900" dirty="0"/>
          </a:p>
        </p:txBody>
      </p:sp>
      <p:sp>
        <p:nvSpPr>
          <p:cNvPr id="39" name="Shape 33"/>
          <p:cNvSpPr/>
          <p:nvPr/>
        </p:nvSpPr>
        <p:spPr>
          <a:xfrm>
            <a:off x="4625578" y="1350169"/>
            <a:ext cx="4232672" cy="133934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40" name="Shape 34"/>
          <p:cNvSpPr/>
          <p:nvPr/>
        </p:nvSpPr>
        <p:spPr>
          <a:xfrm>
            <a:off x="4625578" y="1350169"/>
            <a:ext cx="35719" cy="1339342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1" name="Shape 35"/>
          <p:cNvSpPr/>
          <p:nvPr/>
        </p:nvSpPr>
        <p:spPr>
          <a:xfrm>
            <a:off x="4711303" y="1435894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36"/>
          <p:cNvSpPr/>
          <p:nvPr/>
        </p:nvSpPr>
        <p:spPr>
          <a:xfrm>
            <a:off x="4711303" y="1435894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3" name="Text 37"/>
          <p:cNvSpPr/>
          <p:nvPr/>
        </p:nvSpPr>
        <p:spPr>
          <a:xfrm>
            <a:off x="4782741" y="1507331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675" dirty="0"/>
          </a:p>
        </p:txBody>
      </p:sp>
      <p:sp>
        <p:nvSpPr>
          <p:cNvPr id="44" name="Text 38"/>
          <p:cNvSpPr/>
          <p:nvPr/>
        </p:nvSpPr>
        <p:spPr>
          <a:xfrm>
            <a:off x="4782741" y="1668066"/>
            <a:ext cx="1598414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Primary hyperparathyroidism • Malignancy</a:t>
            </a:r>
            <a:endParaRPr lang="en-US" sz="619" dirty="0"/>
          </a:p>
        </p:txBody>
      </p:sp>
      <p:sp>
        <p:nvSpPr>
          <p:cNvPr id="45" name="Text 39"/>
          <p:cNvSpPr/>
          <p:nvPr/>
        </p:nvSpPr>
        <p:spPr>
          <a:xfrm>
            <a:off x="4782741" y="1770199"/>
            <a:ext cx="1389459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Granulomatous diseases • Thiazides</a:t>
            </a:r>
            <a:endParaRPr lang="en-US" sz="619" dirty="0"/>
          </a:p>
        </p:txBody>
      </p:sp>
      <p:sp>
        <p:nvSpPr>
          <p:cNvPr id="46" name="Shape 40"/>
          <p:cNvSpPr/>
          <p:nvPr/>
        </p:nvSpPr>
        <p:spPr>
          <a:xfrm>
            <a:off x="6770489" y="1435894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1"/>
          <p:cNvSpPr/>
          <p:nvPr/>
        </p:nvSpPr>
        <p:spPr>
          <a:xfrm>
            <a:off x="6770489" y="1435894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8" name="Text 42"/>
          <p:cNvSpPr/>
          <p:nvPr/>
        </p:nvSpPr>
        <p:spPr>
          <a:xfrm>
            <a:off x="6841927" y="1507331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675" dirty="0"/>
          </a:p>
        </p:txBody>
      </p:sp>
      <p:sp>
        <p:nvSpPr>
          <p:cNvPr id="49" name="Text 43"/>
          <p:cNvSpPr/>
          <p:nvPr/>
        </p:nvSpPr>
        <p:spPr>
          <a:xfrm>
            <a:off x="6841927" y="1668066"/>
            <a:ext cx="1721644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"Stones, bones, groans, psychiatric overtones"</a:t>
            </a:r>
            <a:endParaRPr lang="en-US" sz="619" dirty="0"/>
          </a:p>
        </p:txBody>
      </p:sp>
      <p:sp>
        <p:nvSpPr>
          <p:cNvPr id="50" name="Text 44"/>
          <p:cNvSpPr/>
          <p:nvPr/>
        </p:nvSpPr>
        <p:spPr>
          <a:xfrm>
            <a:off x="6841927" y="1770199"/>
            <a:ext cx="11465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Polyuria • QT shortening • AKI</a:t>
            </a:r>
            <a:endParaRPr lang="en-US" sz="619" dirty="0"/>
          </a:p>
        </p:txBody>
      </p:sp>
      <p:sp>
        <p:nvSpPr>
          <p:cNvPr id="51" name="Shape 45"/>
          <p:cNvSpPr/>
          <p:nvPr/>
        </p:nvSpPr>
        <p:spPr>
          <a:xfrm>
            <a:off x="4711303" y="1997348"/>
            <a:ext cx="4061222" cy="6064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2" name="Shape 46"/>
          <p:cNvSpPr/>
          <p:nvPr/>
        </p:nvSpPr>
        <p:spPr>
          <a:xfrm>
            <a:off x="4711303" y="1997348"/>
            <a:ext cx="21431" cy="606437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5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741" y="2086645"/>
            <a:ext cx="92869" cy="92869"/>
          </a:xfrm>
          <a:prstGeom prst="rect">
            <a:avLst/>
          </a:prstGeom>
        </p:spPr>
      </p:pic>
      <p:sp>
        <p:nvSpPr>
          <p:cNvPr id="54" name="Text 47"/>
          <p:cNvSpPr/>
          <p:nvPr/>
        </p:nvSpPr>
        <p:spPr>
          <a:xfrm>
            <a:off x="4911328" y="2068785"/>
            <a:ext cx="923330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675" dirty="0"/>
          </a:p>
        </p:txBody>
      </p:sp>
      <p:sp>
        <p:nvSpPr>
          <p:cNvPr id="55" name="Text 48"/>
          <p:cNvSpPr/>
          <p:nvPr/>
        </p:nvSpPr>
        <p:spPr>
          <a:xfrm>
            <a:off x="4782741" y="2229520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56" name="Text 49"/>
          <p:cNvSpPr/>
          <p:nvPr/>
        </p:nvSpPr>
        <p:spPr>
          <a:xfrm>
            <a:off x="4829175" y="2229520"/>
            <a:ext cx="54113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(&gt;14):</a:t>
            </a:r>
            <a:endParaRPr lang="en-US" sz="619" dirty="0"/>
          </a:p>
        </p:txBody>
      </p:sp>
      <p:sp>
        <p:nvSpPr>
          <p:cNvPr id="57" name="Text 50"/>
          <p:cNvSpPr/>
          <p:nvPr/>
        </p:nvSpPr>
        <p:spPr>
          <a:xfrm>
            <a:off x="5298877" y="2229520"/>
            <a:ext cx="1389459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fluids, calcitonin, bisphosphonates</a:t>
            </a:r>
            <a:endParaRPr lang="en-US" sz="619" dirty="0"/>
          </a:p>
        </p:txBody>
      </p:sp>
      <p:sp>
        <p:nvSpPr>
          <p:cNvPr id="58" name="Text 51"/>
          <p:cNvSpPr/>
          <p:nvPr/>
        </p:nvSpPr>
        <p:spPr>
          <a:xfrm>
            <a:off x="4782741" y="2331653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59" name="Text 52"/>
          <p:cNvSpPr/>
          <p:nvPr/>
        </p:nvSpPr>
        <p:spPr>
          <a:xfrm>
            <a:off x="4829175" y="2331653"/>
            <a:ext cx="432197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</a:t>
            </a:r>
            <a:endParaRPr lang="en-US" sz="619" dirty="0"/>
          </a:p>
        </p:txBody>
      </p:sp>
      <p:sp>
        <p:nvSpPr>
          <p:cNvPr id="60" name="Text 53"/>
          <p:cNvSpPr/>
          <p:nvPr/>
        </p:nvSpPr>
        <p:spPr>
          <a:xfrm>
            <a:off x="5189934" y="2331653"/>
            <a:ext cx="1403747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fluids, furosemide after rehydration</a:t>
            </a:r>
            <a:endParaRPr lang="en-US" sz="619" dirty="0"/>
          </a:p>
        </p:txBody>
      </p:sp>
      <p:sp>
        <p:nvSpPr>
          <p:cNvPr id="61" name="Text 54"/>
          <p:cNvSpPr/>
          <p:nvPr/>
        </p:nvSpPr>
        <p:spPr>
          <a:xfrm>
            <a:off x="4782741" y="2433786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62" name="Text 55"/>
          <p:cNvSpPr/>
          <p:nvPr/>
        </p:nvSpPr>
        <p:spPr>
          <a:xfrm>
            <a:off x="4829175" y="2433786"/>
            <a:ext cx="878681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underlying cause</a:t>
            </a:r>
            <a:endParaRPr lang="en-US" sz="619" dirty="0"/>
          </a:p>
        </p:txBody>
      </p:sp>
      <p:sp>
        <p:nvSpPr>
          <p:cNvPr id="63" name="Shape 56"/>
          <p:cNvSpPr/>
          <p:nvPr/>
        </p:nvSpPr>
        <p:spPr>
          <a:xfrm>
            <a:off x="285750" y="2796667"/>
            <a:ext cx="4232672" cy="34290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64" name="Shape 57"/>
          <p:cNvSpPr/>
          <p:nvPr/>
        </p:nvSpPr>
        <p:spPr>
          <a:xfrm>
            <a:off x="285750" y="2796667"/>
            <a:ext cx="35719" cy="34290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6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5" y="2903823"/>
            <a:ext cx="128588" cy="128588"/>
          </a:xfrm>
          <a:prstGeom prst="rect">
            <a:avLst/>
          </a:prstGeom>
        </p:spPr>
      </p:pic>
      <p:sp>
        <p:nvSpPr>
          <p:cNvPr id="66" name="Text 58"/>
          <p:cNvSpPr/>
          <p:nvPr/>
        </p:nvSpPr>
        <p:spPr>
          <a:xfrm>
            <a:off x="557213" y="2882392"/>
            <a:ext cx="137695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Phosphorus Disorders</a:t>
            </a:r>
            <a:endParaRPr lang="en-US" sz="900" dirty="0"/>
          </a:p>
        </p:txBody>
      </p:sp>
      <p:sp>
        <p:nvSpPr>
          <p:cNvPr id="67" name="Shape 59"/>
          <p:cNvSpPr/>
          <p:nvPr/>
        </p:nvSpPr>
        <p:spPr>
          <a:xfrm>
            <a:off x="285750" y="3139567"/>
            <a:ext cx="4232672" cy="1339342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8" name="Shape 60"/>
          <p:cNvSpPr/>
          <p:nvPr/>
        </p:nvSpPr>
        <p:spPr>
          <a:xfrm>
            <a:off x="285750" y="3139567"/>
            <a:ext cx="35719" cy="1339342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9" name="Shape 61"/>
          <p:cNvSpPr/>
          <p:nvPr/>
        </p:nvSpPr>
        <p:spPr>
          <a:xfrm>
            <a:off x="371475" y="3225292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0" name="Shape 62"/>
          <p:cNvSpPr/>
          <p:nvPr/>
        </p:nvSpPr>
        <p:spPr>
          <a:xfrm>
            <a:off x="371475" y="3225292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1" name="Text 63"/>
          <p:cNvSpPr/>
          <p:nvPr/>
        </p:nvSpPr>
        <p:spPr>
          <a:xfrm>
            <a:off x="442913" y="3296729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Hypophosphatemia (&lt;2.5 mg/dL)</a:t>
            </a:r>
            <a:endParaRPr lang="en-US" sz="675" dirty="0"/>
          </a:p>
        </p:txBody>
      </p:sp>
      <p:sp>
        <p:nvSpPr>
          <p:cNvPr id="72" name="Text 64"/>
          <p:cNvSpPr/>
          <p:nvPr/>
        </p:nvSpPr>
        <p:spPr>
          <a:xfrm>
            <a:off x="442913" y="3457463"/>
            <a:ext cx="35540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Causes:</a:t>
            </a:r>
            <a:endParaRPr lang="en-US" sz="619" dirty="0"/>
          </a:p>
        </p:txBody>
      </p:sp>
      <p:sp>
        <p:nvSpPr>
          <p:cNvPr id="73" name="Text 65"/>
          <p:cNvSpPr/>
          <p:nvPr/>
        </p:nvSpPr>
        <p:spPr>
          <a:xfrm>
            <a:off x="726877" y="3457463"/>
            <a:ext cx="1050131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Refeeding, DKA, alcoholism</a:t>
            </a:r>
            <a:endParaRPr lang="en-US" sz="619" dirty="0"/>
          </a:p>
        </p:txBody>
      </p:sp>
      <p:sp>
        <p:nvSpPr>
          <p:cNvPr id="74" name="Text 66"/>
          <p:cNvSpPr/>
          <p:nvPr/>
        </p:nvSpPr>
        <p:spPr>
          <a:xfrm>
            <a:off x="442913" y="3559597"/>
            <a:ext cx="4607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</a:t>
            </a:r>
            <a:endParaRPr lang="en-US" sz="619" dirty="0"/>
          </a:p>
        </p:txBody>
      </p:sp>
      <p:sp>
        <p:nvSpPr>
          <p:cNvPr id="75" name="Text 67"/>
          <p:cNvSpPr/>
          <p:nvPr/>
        </p:nvSpPr>
        <p:spPr>
          <a:xfrm>
            <a:off x="832247" y="3559597"/>
            <a:ext cx="117157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IV/oral phosphate replacement</a:t>
            </a:r>
            <a:endParaRPr lang="en-US" sz="619" dirty="0"/>
          </a:p>
        </p:txBody>
      </p:sp>
      <p:sp>
        <p:nvSpPr>
          <p:cNvPr id="76" name="Shape 68"/>
          <p:cNvSpPr/>
          <p:nvPr/>
        </p:nvSpPr>
        <p:spPr>
          <a:xfrm>
            <a:off x="2430661" y="3225292"/>
            <a:ext cx="2002036" cy="504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7" name="Shape 69"/>
          <p:cNvSpPr/>
          <p:nvPr/>
        </p:nvSpPr>
        <p:spPr>
          <a:xfrm>
            <a:off x="2430661" y="3225292"/>
            <a:ext cx="21431" cy="50430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8" name="Text 70"/>
          <p:cNvSpPr/>
          <p:nvPr/>
        </p:nvSpPr>
        <p:spPr>
          <a:xfrm>
            <a:off x="2502098" y="3296729"/>
            <a:ext cx="19305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Hyperphosphatemia (&gt;4.5 mg/dL)</a:t>
            </a:r>
            <a:endParaRPr lang="en-US" sz="675" dirty="0"/>
          </a:p>
        </p:txBody>
      </p:sp>
      <p:sp>
        <p:nvSpPr>
          <p:cNvPr id="79" name="Text 71"/>
          <p:cNvSpPr/>
          <p:nvPr/>
        </p:nvSpPr>
        <p:spPr>
          <a:xfrm>
            <a:off x="2502098" y="3457463"/>
            <a:ext cx="35540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Causes:</a:t>
            </a:r>
            <a:endParaRPr lang="en-US" sz="619" dirty="0"/>
          </a:p>
        </p:txBody>
      </p:sp>
      <p:sp>
        <p:nvSpPr>
          <p:cNvPr id="80" name="Text 72"/>
          <p:cNvSpPr/>
          <p:nvPr/>
        </p:nvSpPr>
        <p:spPr>
          <a:xfrm>
            <a:off x="2786063" y="3457463"/>
            <a:ext cx="10322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CKD, tumor lysis syndrome</a:t>
            </a:r>
            <a:endParaRPr lang="en-US" sz="619" dirty="0"/>
          </a:p>
        </p:txBody>
      </p:sp>
      <p:sp>
        <p:nvSpPr>
          <p:cNvPr id="81" name="Text 73"/>
          <p:cNvSpPr/>
          <p:nvPr/>
        </p:nvSpPr>
        <p:spPr>
          <a:xfrm>
            <a:off x="2502098" y="3559597"/>
            <a:ext cx="4607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</a:t>
            </a:r>
            <a:endParaRPr lang="en-US" sz="619" dirty="0"/>
          </a:p>
        </p:txBody>
      </p:sp>
      <p:sp>
        <p:nvSpPr>
          <p:cNvPr id="82" name="Text 74"/>
          <p:cNvSpPr/>
          <p:nvPr/>
        </p:nvSpPr>
        <p:spPr>
          <a:xfrm>
            <a:off x="2891433" y="3559597"/>
            <a:ext cx="128587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Phosphate binders, diet restriction</a:t>
            </a:r>
            <a:endParaRPr lang="en-US" sz="619" dirty="0"/>
          </a:p>
        </p:txBody>
      </p:sp>
      <p:sp>
        <p:nvSpPr>
          <p:cNvPr id="83" name="Shape 75"/>
          <p:cNvSpPr/>
          <p:nvPr/>
        </p:nvSpPr>
        <p:spPr>
          <a:xfrm>
            <a:off x="371475" y="3786746"/>
            <a:ext cx="4061222" cy="606437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4" name="Shape 76"/>
          <p:cNvSpPr/>
          <p:nvPr/>
        </p:nvSpPr>
        <p:spPr>
          <a:xfrm>
            <a:off x="371475" y="3786746"/>
            <a:ext cx="21431" cy="606437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913" y="3876042"/>
            <a:ext cx="92869" cy="92869"/>
          </a:xfrm>
          <a:prstGeom prst="rect">
            <a:avLst/>
          </a:prstGeom>
        </p:spPr>
      </p:pic>
      <p:sp>
        <p:nvSpPr>
          <p:cNvPr id="86" name="Text 77"/>
          <p:cNvSpPr/>
          <p:nvPr/>
        </p:nvSpPr>
        <p:spPr>
          <a:xfrm>
            <a:off x="571500" y="3858183"/>
            <a:ext cx="94833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Tumor Lysis Syndrome</a:t>
            </a:r>
            <a:endParaRPr lang="en-US" sz="675" dirty="0"/>
          </a:p>
        </p:txBody>
      </p:sp>
      <p:sp>
        <p:nvSpPr>
          <p:cNvPr id="87" name="Text 78"/>
          <p:cNvSpPr/>
          <p:nvPr/>
        </p:nvSpPr>
        <p:spPr>
          <a:xfrm>
            <a:off x="442913" y="4018917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88" name="Text 79"/>
          <p:cNvSpPr/>
          <p:nvPr/>
        </p:nvSpPr>
        <p:spPr>
          <a:xfrm>
            <a:off x="489347" y="4018917"/>
            <a:ext cx="47684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Prevention:</a:t>
            </a:r>
            <a:endParaRPr lang="en-US" sz="619" dirty="0"/>
          </a:p>
        </p:txBody>
      </p:sp>
      <p:sp>
        <p:nvSpPr>
          <p:cNvPr id="89" name="Text 80"/>
          <p:cNvSpPr/>
          <p:nvPr/>
        </p:nvSpPr>
        <p:spPr>
          <a:xfrm>
            <a:off x="894755" y="4018917"/>
            <a:ext cx="121979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fluids, allopurinol/rasburicase</a:t>
            </a:r>
            <a:endParaRPr lang="en-US" sz="619" dirty="0"/>
          </a:p>
        </p:txBody>
      </p:sp>
      <p:sp>
        <p:nvSpPr>
          <p:cNvPr id="90" name="Text 81"/>
          <p:cNvSpPr/>
          <p:nvPr/>
        </p:nvSpPr>
        <p:spPr>
          <a:xfrm>
            <a:off x="442913" y="4121051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91" name="Text 82"/>
          <p:cNvSpPr/>
          <p:nvPr/>
        </p:nvSpPr>
        <p:spPr>
          <a:xfrm>
            <a:off x="489347" y="4121051"/>
            <a:ext cx="4607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</a:t>
            </a:r>
            <a:endParaRPr lang="en-US" sz="619" dirty="0"/>
          </a:p>
        </p:txBody>
      </p:sp>
      <p:sp>
        <p:nvSpPr>
          <p:cNvPr id="92" name="Text 83"/>
          <p:cNvSpPr/>
          <p:nvPr/>
        </p:nvSpPr>
        <p:spPr>
          <a:xfrm>
            <a:off x="878681" y="4121051"/>
            <a:ext cx="111442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Hydration, phosphate binders</a:t>
            </a:r>
            <a:endParaRPr lang="en-US" sz="619" dirty="0"/>
          </a:p>
        </p:txBody>
      </p:sp>
      <p:sp>
        <p:nvSpPr>
          <p:cNvPr id="93" name="Text 84"/>
          <p:cNvSpPr/>
          <p:nvPr/>
        </p:nvSpPr>
        <p:spPr>
          <a:xfrm>
            <a:off x="442913" y="4223184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94" name="Text 85"/>
          <p:cNvSpPr/>
          <p:nvPr/>
        </p:nvSpPr>
        <p:spPr>
          <a:xfrm>
            <a:off x="489347" y="4223184"/>
            <a:ext cx="33754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Severe:</a:t>
            </a:r>
            <a:endParaRPr lang="en-US" sz="619" dirty="0"/>
          </a:p>
        </p:txBody>
      </p:sp>
      <p:sp>
        <p:nvSpPr>
          <p:cNvPr id="95" name="Text 86"/>
          <p:cNvSpPr/>
          <p:nvPr/>
        </p:nvSpPr>
        <p:spPr>
          <a:xfrm>
            <a:off x="755452" y="4223184"/>
            <a:ext cx="99119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Hemodialysis if refractory</a:t>
            </a:r>
            <a:endParaRPr lang="en-US" sz="619" dirty="0"/>
          </a:p>
        </p:txBody>
      </p:sp>
      <p:sp>
        <p:nvSpPr>
          <p:cNvPr id="96" name="Shape 87"/>
          <p:cNvSpPr/>
          <p:nvPr/>
        </p:nvSpPr>
        <p:spPr>
          <a:xfrm>
            <a:off x="285750" y="4586064"/>
            <a:ext cx="8572500" cy="1578769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97" name="Shape 88"/>
          <p:cNvSpPr/>
          <p:nvPr/>
        </p:nvSpPr>
        <p:spPr>
          <a:xfrm>
            <a:off x="285750" y="4586064"/>
            <a:ext cx="35719" cy="1578769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9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75" y="4693221"/>
            <a:ext cx="144661" cy="128588"/>
          </a:xfrm>
          <a:prstGeom prst="rect">
            <a:avLst/>
          </a:prstGeom>
        </p:spPr>
      </p:pic>
      <p:sp>
        <p:nvSpPr>
          <p:cNvPr id="99" name="Text 89"/>
          <p:cNvSpPr/>
          <p:nvPr/>
        </p:nvSpPr>
        <p:spPr>
          <a:xfrm>
            <a:off x="573286" y="4671789"/>
            <a:ext cx="247530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CKD-Mineral Bone Disease Management</a:t>
            </a:r>
            <a:endParaRPr lang="en-US" sz="900" dirty="0"/>
          </a:p>
        </p:txBody>
      </p:sp>
      <p:sp>
        <p:nvSpPr>
          <p:cNvPr id="100" name="Shape 90"/>
          <p:cNvSpPr/>
          <p:nvPr/>
        </p:nvSpPr>
        <p:spPr>
          <a:xfrm>
            <a:off x="371475" y="4914677"/>
            <a:ext cx="4146947" cy="116443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1" name="Text 91"/>
          <p:cNvSpPr/>
          <p:nvPr/>
        </p:nvSpPr>
        <p:spPr>
          <a:xfrm>
            <a:off x="1760934" y="4986114"/>
            <a:ext cx="1439466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KDIGO Target Ranges by CKD Stage</a:t>
            </a:r>
            <a:endParaRPr lang="en-US" sz="675" dirty="0"/>
          </a:p>
        </p:txBody>
      </p:sp>
      <p:pic>
        <p:nvPicPr>
          <p:cNvPr id="10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913" y="5150421"/>
            <a:ext cx="3986213" cy="857250"/>
          </a:xfrm>
          <a:prstGeom prst="rect">
            <a:avLst/>
          </a:prstGeom>
        </p:spPr>
      </p:pic>
      <p:sp>
        <p:nvSpPr>
          <p:cNvPr id="103" name="Shape 92"/>
          <p:cNvSpPr/>
          <p:nvPr/>
        </p:nvSpPr>
        <p:spPr>
          <a:xfrm>
            <a:off x="4604147" y="4914677"/>
            <a:ext cx="4168378" cy="116443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4" name="Shape 93"/>
          <p:cNvSpPr/>
          <p:nvPr/>
        </p:nvSpPr>
        <p:spPr>
          <a:xfrm>
            <a:off x="4604147" y="4914677"/>
            <a:ext cx="21431" cy="116443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05" name="Text 94"/>
          <p:cNvSpPr/>
          <p:nvPr/>
        </p:nvSpPr>
        <p:spPr>
          <a:xfrm>
            <a:off x="4686300" y="4986114"/>
            <a:ext cx="4086225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Evidence-Based Management Protocol</a:t>
            </a:r>
            <a:endParaRPr lang="en-US" sz="675" dirty="0"/>
          </a:p>
        </p:txBody>
      </p:sp>
      <p:sp>
        <p:nvSpPr>
          <p:cNvPr id="106" name="Text 95"/>
          <p:cNvSpPr/>
          <p:nvPr/>
        </p:nvSpPr>
        <p:spPr>
          <a:xfrm>
            <a:off x="4686300" y="5153992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107" name="Text 96"/>
          <p:cNvSpPr/>
          <p:nvPr/>
        </p:nvSpPr>
        <p:spPr>
          <a:xfrm>
            <a:off x="4732734" y="5153992"/>
            <a:ext cx="739378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Phosphate control:</a:t>
            </a:r>
            <a:endParaRPr lang="en-US" sz="619" dirty="0"/>
          </a:p>
        </p:txBody>
      </p:sp>
      <p:sp>
        <p:nvSpPr>
          <p:cNvPr id="108" name="Text 97"/>
          <p:cNvSpPr/>
          <p:nvPr/>
        </p:nvSpPr>
        <p:spPr>
          <a:xfrm>
            <a:off x="5400675" y="5153992"/>
            <a:ext cx="946547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 restriction + binders</a:t>
            </a:r>
            <a:endParaRPr lang="en-US" sz="619" dirty="0"/>
          </a:p>
        </p:txBody>
      </p:sp>
      <p:sp>
        <p:nvSpPr>
          <p:cNvPr id="109" name="Text 98"/>
          <p:cNvSpPr/>
          <p:nvPr/>
        </p:nvSpPr>
        <p:spPr>
          <a:xfrm>
            <a:off x="4686300" y="5256126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110" name="Text 99"/>
          <p:cNvSpPr/>
          <p:nvPr/>
        </p:nvSpPr>
        <p:spPr>
          <a:xfrm>
            <a:off x="4732734" y="5256126"/>
            <a:ext cx="121800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hyperparathyroidism:</a:t>
            </a:r>
            <a:endParaRPr lang="en-US" sz="619" dirty="0"/>
          </a:p>
        </p:txBody>
      </p:sp>
      <p:sp>
        <p:nvSpPr>
          <p:cNvPr id="111" name="Text 100"/>
          <p:cNvSpPr/>
          <p:nvPr/>
        </p:nvSpPr>
        <p:spPr>
          <a:xfrm>
            <a:off x="5879306" y="5256126"/>
            <a:ext cx="730448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analogs</a:t>
            </a:r>
            <a:endParaRPr lang="en-US" sz="619" dirty="0"/>
          </a:p>
        </p:txBody>
      </p:sp>
      <p:sp>
        <p:nvSpPr>
          <p:cNvPr id="112" name="Text 101"/>
          <p:cNvSpPr/>
          <p:nvPr/>
        </p:nvSpPr>
        <p:spPr>
          <a:xfrm>
            <a:off x="4686300" y="5358259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113" name="Text 102"/>
          <p:cNvSpPr/>
          <p:nvPr/>
        </p:nvSpPr>
        <p:spPr>
          <a:xfrm>
            <a:off x="4732734" y="5358259"/>
            <a:ext cx="594717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Calcimimetics:</a:t>
            </a:r>
            <a:endParaRPr lang="en-US" sz="619" dirty="0"/>
          </a:p>
        </p:txBody>
      </p:sp>
      <p:sp>
        <p:nvSpPr>
          <p:cNvPr id="114" name="Text 103"/>
          <p:cNvSpPr/>
          <p:nvPr/>
        </p:nvSpPr>
        <p:spPr>
          <a:xfrm>
            <a:off x="5256014" y="5358259"/>
            <a:ext cx="1119783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Cinacalcet for resistant SHPT</a:t>
            </a:r>
            <a:endParaRPr lang="en-US" sz="619" dirty="0"/>
          </a:p>
        </p:txBody>
      </p:sp>
      <p:sp>
        <p:nvSpPr>
          <p:cNvPr id="115" name="Text 104"/>
          <p:cNvSpPr/>
          <p:nvPr/>
        </p:nvSpPr>
        <p:spPr>
          <a:xfrm>
            <a:off x="4686300" y="5460392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116" name="Text 105"/>
          <p:cNvSpPr/>
          <p:nvPr/>
        </p:nvSpPr>
        <p:spPr>
          <a:xfrm>
            <a:off x="4732734" y="5460392"/>
            <a:ext cx="476845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Monitoring:</a:t>
            </a:r>
            <a:endParaRPr lang="en-US" sz="619" dirty="0"/>
          </a:p>
        </p:txBody>
      </p:sp>
      <p:sp>
        <p:nvSpPr>
          <p:cNvPr id="117" name="Text 106"/>
          <p:cNvSpPr/>
          <p:nvPr/>
        </p:nvSpPr>
        <p:spPr>
          <a:xfrm>
            <a:off x="5138142" y="5460392"/>
            <a:ext cx="102334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Ca²⁺, PO₄³⁻, PTH, vitamin D</a:t>
            </a:r>
            <a:endParaRPr lang="en-US" sz="619" dirty="0"/>
          </a:p>
        </p:txBody>
      </p:sp>
      <p:sp>
        <p:nvSpPr>
          <p:cNvPr id="118" name="Text 107"/>
          <p:cNvSpPr/>
          <p:nvPr/>
        </p:nvSpPr>
        <p:spPr>
          <a:xfrm>
            <a:off x="4686300" y="5562526"/>
            <a:ext cx="117872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19" dirty="0"/>
          </a:p>
        </p:txBody>
      </p:sp>
      <p:sp>
        <p:nvSpPr>
          <p:cNvPr id="119" name="Text 108"/>
          <p:cNvSpPr/>
          <p:nvPr/>
        </p:nvSpPr>
        <p:spPr>
          <a:xfrm>
            <a:off x="4732734" y="5562526"/>
            <a:ext cx="367903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Dialysis:</a:t>
            </a:r>
            <a:endParaRPr lang="en-US" sz="619" dirty="0"/>
          </a:p>
        </p:txBody>
      </p:sp>
      <p:sp>
        <p:nvSpPr>
          <p:cNvPr id="120" name="Text 109"/>
          <p:cNvSpPr/>
          <p:nvPr/>
        </p:nvSpPr>
        <p:spPr>
          <a:xfrm>
            <a:off x="5029200" y="5562526"/>
            <a:ext cx="946547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19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dialysate calcium</a:t>
            </a:r>
            <a:endParaRPr lang="en-US" sz="61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54544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4973948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285750"/>
            <a:ext cx="864393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Magnesium Disorders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85750" y="728663"/>
            <a:ext cx="8643938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 and Management Approaches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85750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85750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" y="1200150"/>
            <a:ext cx="117872" cy="1571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2216" y="1171575"/>
            <a:ext cx="2775347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Hypomagnesemia (Mg²⁺ &lt; 1.8 mg/dL)</a:t>
            </a:r>
            <a:endParaRPr lang="en-US" sz="1125" dirty="0"/>
          </a:p>
        </p:txBody>
      </p:sp>
      <p:sp>
        <p:nvSpPr>
          <p:cNvPr id="10" name="Shape 6"/>
          <p:cNvSpPr/>
          <p:nvPr/>
        </p:nvSpPr>
        <p:spPr>
          <a:xfrm>
            <a:off x="285750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1" name="Shape 7"/>
          <p:cNvSpPr/>
          <p:nvPr/>
        </p:nvSpPr>
        <p:spPr>
          <a:xfrm>
            <a:off x="285750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392906" y="1600200"/>
            <a:ext cx="1964531" cy="101502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92906" y="1600200"/>
            <a:ext cx="21431" cy="1015026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4" name="Text 10"/>
          <p:cNvSpPr/>
          <p:nvPr/>
        </p:nvSpPr>
        <p:spPr>
          <a:xfrm>
            <a:off x="478631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15" name="Text 11"/>
          <p:cNvSpPr/>
          <p:nvPr/>
        </p:nvSpPr>
        <p:spPr>
          <a:xfrm>
            <a:off x="478631" y="1864519"/>
            <a:ext cx="145553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GI losses (diarrhea, malabsorption)</a:t>
            </a:r>
            <a:endParaRPr lang="en-US" sz="675" dirty="0"/>
          </a:p>
        </p:txBody>
      </p:sp>
      <p:sp>
        <p:nvSpPr>
          <p:cNvPr id="16" name="Text 12"/>
          <p:cNvSpPr/>
          <p:nvPr/>
        </p:nvSpPr>
        <p:spPr>
          <a:xfrm>
            <a:off x="478631" y="1975945"/>
            <a:ext cx="1200150" cy="2132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Medications (PPIs, diuretics, aminoglycosides)</a:t>
            </a:r>
            <a:endParaRPr lang="en-US" sz="675" dirty="0"/>
          </a:p>
        </p:txBody>
      </p:sp>
      <p:sp>
        <p:nvSpPr>
          <p:cNvPr id="17" name="Text 13"/>
          <p:cNvSpPr/>
          <p:nvPr/>
        </p:nvSpPr>
        <p:spPr>
          <a:xfrm>
            <a:off x="478631" y="2198796"/>
            <a:ext cx="5482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Alcoholism</a:t>
            </a:r>
            <a:endParaRPr lang="en-US" sz="675" dirty="0"/>
          </a:p>
        </p:txBody>
      </p:sp>
      <p:sp>
        <p:nvSpPr>
          <p:cNvPr id="18" name="Text 14"/>
          <p:cNvSpPr/>
          <p:nvPr/>
        </p:nvSpPr>
        <p:spPr>
          <a:xfrm>
            <a:off x="478631" y="2310222"/>
            <a:ext cx="93940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Diabetic ketoacidosis</a:t>
            </a:r>
            <a:endParaRPr lang="en-US" sz="675" dirty="0"/>
          </a:p>
        </p:txBody>
      </p:sp>
      <p:sp>
        <p:nvSpPr>
          <p:cNvPr id="19" name="Text 15"/>
          <p:cNvSpPr/>
          <p:nvPr/>
        </p:nvSpPr>
        <p:spPr>
          <a:xfrm>
            <a:off x="478631" y="2421648"/>
            <a:ext cx="90368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Refeeding syndrome</a:t>
            </a:r>
            <a:endParaRPr lang="en-US" sz="675" dirty="0"/>
          </a:p>
        </p:txBody>
      </p:sp>
      <p:sp>
        <p:nvSpPr>
          <p:cNvPr id="20" name="Shape 16"/>
          <p:cNvSpPr/>
          <p:nvPr/>
        </p:nvSpPr>
        <p:spPr>
          <a:xfrm>
            <a:off x="2428875" y="1600200"/>
            <a:ext cx="1964531" cy="101502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7"/>
          <p:cNvSpPr/>
          <p:nvPr/>
        </p:nvSpPr>
        <p:spPr>
          <a:xfrm>
            <a:off x="2428875" y="1600200"/>
            <a:ext cx="21431" cy="1015026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2" name="Text 18"/>
          <p:cNvSpPr/>
          <p:nvPr/>
        </p:nvSpPr>
        <p:spPr>
          <a:xfrm>
            <a:off x="2514600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</a:t>
            </a:r>
            <a:endParaRPr lang="en-US" sz="731" dirty="0"/>
          </a:p>
        </p:txBody>
      </p:sp>
      <p:sp>
        <p:nvSpPr>
          <p:cNvPr id="23" name="Text 19"/>
          <p:cNvSpPr/>
          <p:nvPr/>
        </p:nvSpPr>
        <p:spPr>
          <a:xfrm>
            <a:off x="2514600" y="1864519"/>
            <a:ext cx="163770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Neuromuscular: Tetany, tremor, seizures</a:t>
            </a:r>
            <a:endParaRPr lang="en-US" sz="675" dirty="0"/>
          </a:p>
        </p:txBody>
      </p:sp>
      <p:sp>
        <p:nvSpPr>
          <p:cNvPr id="24" name="Text 20"/>
          <p:cNvSpPr/>
          <p:nvPr/>
        </p:nvSpPr>
        <p:spPr>
          <a:xfrm>
            <a:off x="2514600" y="1975945"/>
            <a:ext cx="146982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Cardiac: Arrhythmias, prolonged QT</a:t>
            </a:r>
            <a:endParaRPr lang="en-US" sz="675" dirty="0"/>
          </a:p>
        </p:txBody>
      </p:sp>
      <p:sp>
        <p:nvSpPr>
          <p:cNvPr id="25" name="Text 21"/>
          <p:cNvSpPr/>
          <p:nvPr/>
        </p:nvSpPr>
        <p:spPr>
          <a:xfrm>
            <a:off x="2514600" y="2087370"/>
            <a:ext cx="160555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Metabolic: Hypokalemia, hypocalcemia</a:t>
            </a:r>
            <a:endParaRPr lang="en-US" sz="675" dirty="0"/>
          </a:p>
        </p:txBody>
      </p:sp>
      <p:sp>
        <p:nvSpPr>
          <p:cNvPr id="26" name="Text 22"/>
          <p:cNvSpPr/>
          <p:nvPr/>
        </p:nvSpPr>
        <p:spPr>
          <a:xfrm>
            <a:off x="2514600" y="2198796"/>
            <a:ext cx="135731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Psychiatric: Irritability, confusion</a:t>
            </a:r>
            <a:endParaRPr lang="en-US" sz="675" dirty="0"/>
          </a:p>
        </p:txBody>
      </p:sp>
      <p:sp>
        <p:nvSpPr>
          <p:cNvPr id="27" name="Shape 23"/>
          <p:cNvSpPr/>
          <p:nvPr/>
        </p:nvSpPr>
        <p:spPr>
          <a:xfrm>
            <a:off x="392906" y="2686664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4"/>
          <p:cNvSpPr/>
          <p:nvPr/>
        </p:nvSpPr>
        <p:spPr>
          <a:xfrm>
            <a:off x="392906" y="2686664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9" name="Text 25"/>
          <p:cNvSpPr/>
          <p:nvPr/>
        </p:nvSpPr>
        <p:spPr>
          <a:xfrm>
            <a:off x="478631" y="2772389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Stratification</a:t>
            </a:r>
            <a:endParaRPr lang="en-US" sz="731" dirty="0"/>
          </a:p>
        </p:txBody>
      </p:sp>
      <p:sp>
        <p:nvSpPr>
          <p:cNvPr id="30" name="Text 26"/>
          <p:cNvSpPr/>
          <p:nvPr/>
        </p:nvSpPr>
        <p:spPr>
          <a:xfrm>
            <a:off x="478631" y="2950983"/>
            <a:ext cx="8679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Mild: 1.4-1.7 mg/dL</a:t>
            </a:r>
            <a:endParaRPr lang="en-US" sz="675" dirty="0"/>
          </a:p>
        </p:txBody>
      </p:sp>
      <p:sp>
        <p:nvSpPr>
          <p:cNvPr id="31" name="Text 27"/>
          <p:cNvSpPr/>
          <p:nvPr/>
        </p:nvSpPr>
        <p:spPr>
          <a:xfrm>
            <a:off x="478631" y="3062408"/>
            <a:ext cx="10644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Moderate: 1.0-1.3 mg/dL</a:t>
            </a:r>
            <a:endParaRPr lang="en-US" sz="675" dirty="0"/>
          </a:p>
        </p:txBody>
      </p:sp>
      <p:sp>
        <p:nvSpPr>
          <p:cNvPr id="32" name="Text 28"/>
          <p:cNvSpPr/>
          <p:nvPr/>
        </p:nvSpPr>
        <p:spPr>
          <a:xfrm>
            <a:off x="478631" y="3173834"/>
            <a:ext cx="85725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Severe: &lt;1.0 mg/dL</a:t>
            </a:r>
            <a:endParaRPr lang="en-US" sz="675" dirty="0"/>
          </a:p>
        </p:txBody>
      </p:sp>
      <p:sp>
        <p:nvSpPr>
          <p:cNvPr id="33" name="Text 29"/>
          <p:cNvSpPr/>
          <p:nvPr/>
        </p:nvSpPr>
        <p:spPr>
          <a:xfrm>
            <a:off x="478631" y="3285260"/>
            <a:ext cx="133052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Higher risk with cardiac disease</a:t>
            </a:r>
            <a:endParaRPr lang="en-US" sz="675" dirty="0"/>
          </a:p>
        </p:txBody>
      </p:sp>
      <p:sp>
        <p:nvSpPr>
          <p:cNvPr id="34" name="Shape 30"/>
          <p:cNvSpPr/>
          <p:nvPr/>
        </p:nvSpPr>
        <p:spPr>
          <a:xfrm>
            <a:off x="2428875" y="2686664"/>
            <a:ext cx="1964531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Shape 31"/>
          <p:cNvSpPr/>
          <p:nvPr/>
        </p:nvSpPr>
        <p:spPr>
          <a:xfrm>
            <a:off x="2428875" y="2686664"/>
            <a:ext cx="21431" cy="792175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6" name="Text 32"/>
          <p:cNvSpPr/>
          <p:nvPr/>
        </p:nvSpPr>
        <p:spPr>
          <a:xfrm>
            <a:off x="2514600" y="2772389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 Electrolyte Abnormalities</a:t>
            </a:r>
            <a:endParaRPr lang="en-US" sz="731" dirty="0"/>
          </a:p>
        </p:txBody>
      </p:sp>
      <p:sp>
        <p:nvSpPr>
          <p:cNvPr id="37" name="Text 33"/>
          <p:cNvSpPr/>
          <p:nvPr/>
        </p:nvSpPr>
        <p:spPr>
          <a:xfrm>
            <a:off x="2514600" y="2950983"/>
            <a:ext cx="1769864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Hypokalemia (refractory to K⁺ replacement)</a:t>
            </a:r>
            <a:endParaRPr lang="en-US" sz="675" dirty="0"/>
          </a:p>
        </p:txBody>
      </p:sp>
      <p:sp>
        <p:nvSpPr>
          <p:cNvPr id="38" name="Text 34"/>
          <p:cNvSpPr/>
          <p:nvPr/>
        </p:nvSpPr>
        <p:spPr>
          <a:xfrm>
            <a:off x="2514600" y="3062408"/>
            <a:ext cx="164127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Hypocalcemia (impaired PTH secretion)</a:t>
            </a:r>
            <a:endParaRPr lang="en-US" sz="675" dirty="0"/>
          </a:p>
        </p:txBody>
      </p:sp>
      <p:sp>
        <p:nvSpPr>
          <p:cNvPr id="39" name="Text 35"/>
          <p:cNvSpPr/>
          <p:nvPr/>
        </p:nvSpPr>
        <p:spPr>
          <a:xfrm>
            <a:off x="2514600" y="3173834"/>
            <a:ext cx="86439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Hypophosphatemia</a:t>
            </a:r>
            <a:endParaRPr lang="en-US" sz="675" dirty="0"/>
          </a:p>
        </p:txBody>
      </p:sp>
      <p:sp>
        <p:nvSpPr>
          <p:cNvPr id="40" name="Text 36"/>
          <p:cNvSpPr/>
          <p:nvPr/>
        </p:nvSpPr>
        <p:spPr>
          <a:xfrm>
            <a:off x="2514600" y="3285260"/>
            <a:ext cx="85903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Metabolic alkalosis</a:t>
            </a:r>
            <a:endParaRPr lang="en-US" sz="675" dirty="0"/>
          </a:p>
        </p:txBody>
      </p:sp>
      <p:sp>
        <p:nvSpPr>
          <p:cNvPr id="41" name="Shape 37"/>
          <p:cNvSpPr/>
          <p:nvPr/>
        </p:nvSpPr>
        <p:spPr>
          <a:xfrm>
            <a:off x="392906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38"/>
          <p:cNvSpPr/>
          <p:nvPr/>
        </p:nvSpPr>
        <p:spPr>
          <a:xfrm>
            <a:off x="392906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4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" y="3655647"/>
            <a:ext cx="100013" cy="100013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614363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45" name="Text 40"/>
          <p:cNvSpPr/>
          <p:nvPr/>
        </p:nvSpPr>
        <p:spPr>
          <a:xfrm>
            <a:off x="478631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6" name="Text 41"/>
          <p:cNvSpPr/>
          <p:nvPr/>
        </p:nvSpPr>
        <p:spPr>
          <a:xfrm>
            <a:off x="528638" y="3814595"/>
            <a:ext cx="90189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Severe/Symptomatic:</a:t>
            </a:r>
            <a:endParaRPr lang="en-US" sz="675" dirty="0"/>
          </a:p>
        </p:txBody>
      </p:sp>
      <p:sp>
        <p:nvSpPr>
          <p:cNvPr id="47" name="Text 42"/>
          <p:cNvSpPr/>
          <p:nvPr/>
        </p:nvSpPr>
        <p:spPr>
          <a:xfrm>
            <a:off x="1359098" y="3814595"/>
            <a:ext cx="162520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MgSO₄ 2g over 1-2 hours, then 1g q6h</a:t>
            </a:r>
            <a:endParaRPr lang="en-US" sz="675" dirty="0"/>
          </a:p>
        </p:txBody>
      </p:sp>
      <p:sp>
        <p:nvSpPr>
          <p:cNvPr id="48" name="Text 43"/>
          <p:cNvSpPr/>
          <p:nvPr/>
        </p:nvSpPr>
        <p:spPr>
          <a:xfrm>
            <a:off x="478631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9" name="Text 44"/>
          <p:cNvSpPr/>
          <p:nvPr/>
        </p:nvSpPr>
        <p:spPr>
          <a:xfrm>
            <a:off x="528638" y="3926021"/>
            <a:ext cx="46255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</a:t>
            </a:r>
            <a:endParaRPr lang="en-US" sz="675" dirty="0"/>
          </a:p>
        </p:txBody>
      </p:sp>
      <p:sp>
        <p:nvSpPr>
          <p:cNvPr id="50" name="Text 45"/>
          <p:cNvSpPr/>
          <p:nvPr/>
        </p:nvSpPr>
        <p:spPr>
          <a:xfrm>
            <a:off x="919758" y="3926021"/>
            <a:ext cx="1943100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MgSO₄ 1-2g/day or oral Mg²⁺ 240-480 mg/day</a:t>
            </a:r>
            <a:endParaRPr lang="en-US" sz="675" dirty="0"/>
          </a:p>
        </p:txBody>
      </p:sp>
      <p:sp>
        <p:nvSpPr>
          <p:cNvPr id="51" name="Text 46"/>
          <p:cNvSpPr/>
          <p:nvPr/>
        </p:nvSpPr>
        <p:spPr>
          <a:xfrm>
            <a:off x="478631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2" name="Text 47"/>
          <p:cNvSpPr/>
          <p:nvPr/>
        </p:nvSpPr>
        <p:spPr>
          <a:xfrm>
            <a:off x="528638" y="4037447"/>
            <a:ext cx="26074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Mild:</a:t>
            </a:r>
            <a:endParaRPr lang="en-US" sz="675" dirty="0"/>
          </a:p>
        </p:txBody>
      </p:sp>
      <p:sp>
        <p:nvSpPr>
          <p:cNvPr id="53" name="Text 48"/>
          <p:cNvSpPr/>
          <p:nvPr/>
        </p:nvSpPr>
        <p:spPr>
          <a:xfrm>
            <a:off x="717947" y="4037447"/>
            <a:ext cx="162341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Mg²⁺ supplements 240-360 mg/day</a:t>
            </a:r>
            <a:endParaRPr lang="en-US" sz="675" dirty="0"/>
          </a:p>
        </p:txBody>
      </p:sp>
      <p:sp>
        <p:nvSpPr>
          <p:cNvPr id="54" name="Text 49"/>
          <p:cNvSpPr/>
          <p:nvPr/>
        </p:nvSpPr>
        <p:spPr>
          <a:xfrm>
            <a:off x="478631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55" name="Text 50"/>
          <p:cNvSpPr/>
          <p:nvPr/>
        </p:nvSpPr>
        <p:spPr>
          <a:xfrm>
            <a:off x="528638" y="4148872"/>
            <a:ext cx="39290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Monitor:</a:t>
            </a:r>
            <a:endParaRPr lang="en-US" sz="675" dirty="0"/>
          </a:p>
        </p:txBody>
      </p:sp>
      <p:sp>
        <p:nvSpPr>
          <p:cNvPr id="56" name="Text 51"/>
          <p:cNvSpPr/>
          <p:nvPr/>
        </p:nvSpPr>
        <p:spPr>
          <a:xfrm>
            <a:off x="850106" y="4148872"/>
            <a:ext cx="171092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Mg²⁺, K⁺, Ca²⁺, deep tendon reflexes</a:t>
            </a:r>
            <a:endParaRPr lang="en-US" sz="675" dirty="0"/>
          </a:p>
        </p:txBody>
      </p:sp>
      <p:sp>
        <p:nvSpPr>
          <p:cNvPr id="57" name="Shape 52"/>
          <p:cNvSpPr/>
          <p:nvPr/>
        </p:nvSpPr>
        <p:spPr>
          <a:xfrm>
            <a:off x="4643438" y="1064419"/>
            <a:ext cx="4214813" cy="4286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58" name="Shape 53"/>
          <p:cNvSpPr/>
          <p:nvPr/>
        </p:nvSpPr>
        <p:spPr>
          <a:xfrm>
            <a:off x="4643438" y="1064419"/>
            <a:ext cx="35719" cy="42862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5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594" y="1200150"/>
            <a:ext cx="117872" cy="157163"/>
          </a:xfrm>
          <a:prstGeom prst="rect">
            <a:avLst/>
          </a:prstGeom>
        </p:spPr>
      </p:pic>
      <p:sp>
        <p:nvSpPr>
          <p:cNvPr id="60" name="Text 54"/>
          <p:cNvSpPr/>
          <p:nvPr/>
        </p:nvSpPr>
        <p:spPr>
          <a:xfrm>
            <a:off x="4939903" y="1171575"/>
            <a:ext cx="2853928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1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Hypermagnesemia (Mg²⁺ &gt; 2.5 mg/dL)</a:t>
            </a:r>
            <a:endParaRPr lang="en-US" sz="1125" dirty="0"/>
          </a:p>
        </p:txBody>
      </p:sp>
      <p:sp>
        <p:nvSpPr>
          <p:cNvPr id="61" name="Shape 55"/>
          <p:cNvSpPr/>
          <p:nvPr/>
        </p:nvSpPr>
        <p:spPr>
          <a:xfrm>
            <a:off x="4643438" y="1493044"/>
            <a:ext cx="4214813" cy="2956564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2" name="Shape 56"/>
          <p:cNvSpPr/>
          <p:nvPr/>
        </p:nvSpPr>
        <p:spPr>
          <a:xfrm>
            <a:off x="4643438" y="1493044"/>
            <a:ext cx="35719" cy="295656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3" name="Shape 57"/>
          <p:cNvSpPr/>
          <p:nvPr/>
        </p:nvSpPr>
        <p:spPr>
          <a:xfrm>
            <a:off x="4750594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4" name="Shape 58"/>
          <p:cNvSpPr/>
          <p:nvPr/>
        </p:nvSpPr>
        <p:spPr>
          <a:xfrm>
            <a:off x="4750594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65" name="Text 59"/>
          <p:cNvSpPr/>
          <p:nvPr/>
        </p:nvSpPr>
        <p:spPr>
          <a:xfrm>
            <a:off x="4836319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731" dirty="0"/>
          </a:p>
        </p:txBody>
      </p:sp>
      <p:sp>
        <p:nvSpPr>
          <p:cNvPr id="66" name="Text 60"/>
          <p:cNvSpPr/>
          <p:nvPr/>
        </p:nvSpPr>
        <p:spPr>
          <a:xfrm>
            <a:off x="4836319" y="1864519"/>
            <a:ext cx="59650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Renal failure</a:t>
            </a:r>
            <a:endParaRPr lang="en-US" sz="675" dirty="0"/>
          </a:p>
        </p:txBody>
      </p:sp>
      <p:sp>
        <p:nvSpPr>
          <p:cNvPr id="67" name="Text 61"/>
          <p:cNvSpPr/>
          <p:nvPr/>
        </p:nvSpPr>
        <p:spPr>
          <a:xfrm>
            <a:off x="4836319" y="1975945"/>
            <a:ext cx="128408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Excessive Mg²⁺ administration</a:t>
            </a:r>
            <a:endParaRPr lang="en-US" sz="675" dirty="0"/>
          </a:p>
        </p:txBody>
      </p:sp>
      <p:sp>
        <p:nvSpPr>
          <p:cNvPr id="68" name="Text 62"/>
          <p:cNvSpPr/>
          <p:nvPr/>
        </p:nvSpPr>
        <p:spPr>
          <a:xfrm>
            <a:off x="4836319" y="2087370"/>
            <a:ext cx="146089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Mg²⁺-containing antacids/laxatives</a:t>
            </a:r>
            <a:endParaRPr lang="en-US" sz="675" dirty="0"/>
          </a:p>
        </p:txBody>
      </p:sp>
      <p:sp>
        <p:nvSpPr>
          <p:cNvPr id="69" name="Text 63"/>
          <p:cNvSpPr/>
          <p:nvPr/>
        </p:nvSpPr>
        <p:spPr>
          <a:xfrm>
            <a:off x="4836319" y="2198796"/>
            <a:ext cx="91440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Adrenal insufficiency</a:t>
            </a:r>
            <a:endParaRPr lang="en-US" sz="675" dirty="0"/>
          </a:p>
        </p:txBody>
      </p:sp>
      <p:sp>
        <p:nvSpPr>
          <p:cNvPr id="70" name="Text 64"/>
          <p:cNvSpPr/>
          <p:nvPr/>
        </p:nvSpPr>
        <p:spPr>
          <a:xfrm>
            <a:off x="4836319" y="2310222"/>
            <a:ext cx="70544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Lithium toxicity</a:t>
            </a:r>
            <a:endParaRPr lang="en-US" sz="675" dirty="0"/>
          </a:p>
        </p:txBody>
      </p:sp>
      <p:sp>
        <p:nvSpPr>
          <p:cNvPr id="71" name="Shape 65"/>
          <p:cNvSpPr/>
          <p:nvPr/>
        </p:nvSpPr>
        <p:spPr>
          <a:xfrm>
            <a:off x="6786563" y="1600200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2" name="Shape 66"/>
          <p:cNvSpPr/>
          <p:nvPr/>
        </p:nvSpPr>
        <p:spPr>
          <a:xfrm>
            <a:off x="6786563" y="1600200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3" name="Text 67"/>
          <p:cNvSpPr/>
          <p:nvPr/>
        </p:nvSpPr>
        <p:spPr>
          <a:xfrm>
            <a:off x="6872288" y="1685925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Manifestations by Level</a:t>
            </a:r>
            <a:endParaRPr lang="en-US" sz="731" dirty="0"/>
          </a:p>
        </p:txBody>
      </p:sp>
      <p:sp>
        <p:nvSpPr>
          <p:cNvPr id="74" name="Text 68"/>
          <p:cNvSpPr/>
          <p:nvPr/>
        </p:nvSpPr>
        <p:spPr>
          <a:xfrm>
            <a:off x="6872288" y="1864519"/>
            <a:ext cx="169485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4-6 mg/dL: Nausea, flushing, hypotension</a:t>
            </a:r>
            <a:endParaRPr lang="en-US" sz="675" dirty="0"/>
          </a:p>
        </p:txBody>
      </p:sp>
      <p:sp>
        <p:nvSpPr>
          <p:cNvPr id="75" name="Text 69"/>
          <p:cNvSpPr/>
          <p:nvPr/>
        </p:nvSpPr>
        <p:spPr>
          <a:xfrm>
            <a:off x="6872288" y="1975945"/>
            <a:ext cx="160555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6-10 mg/dL: Somnolence, loss of DTRs</a:t>
            </a:r>
            <a:endParaRPr lang="en-US" sz="675" dirty="0"/>
          </a:p>
        </p:txBody>
      </p:sp>
      <p:sp>
        <p:nvSpPr>
          <p:cNvPr id="76" name="Text 70"/>
          <p:cNvSpPr/>
          <p:nvPr/>
        </p:nvSpPr>
        <p:spPr>
          <a:xfrm>
            <a:off x="6872288" y="2087370"/>
            <a:ext cx="153054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10-15 mg/dL: Respiratory depression</a:t>
            </a:r>
            <a:endParaRPr lang="en-US" sz="675" dirty="0"/>
          </a:p>
        </p:txBody>
      </p:sp>
      <p:sp>
        <p:nvSpPr>
          <p:cNvPr id="77" name="Text 71"/>
          <p:cNvSpPr/>
          <p:nvPr/>
        </p:nvSpPr>
        <p:spPr>
          <a:xfrm>
            <a:off x="6872288" y="2198796"/>
            <a:ext cx="1709142" cy="213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&gt;15 mg/dL: Complete heart block, cardiac arrest</a:t>
            </a:r>
            <a:endParaRPr lang="en-US" sz="675" dirty="0"/>
          </a:p>
        </p:txBody>
      </p:sp>
      <p:sp>
        <p:nvSpPr>
          <p:cNvPr id="78" name="Shape 72"/>
          <p:cNvSpPr/>
          <p:nvPr/>
        </p:nvSpPr>
        <p:spPr>
          <a:xfrm>
            <a:off x="4750594" y="2575238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9" name="Shape 73"/>
          <p:cNvSpPr/>
          <p:nvPr/>
        </p:nvSpPr>
        <p:spPr>
          <a:xfrm>
            <a:off x="4750594" y="2575238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0" name="Text 74"/>
          <p:cNvSpPr/>
          <p:nvPr/>
        </p:nvSpPr>
        <p:spPr>
          <a:xfrm>
            <a:off x="4836319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Approach</a:t>
            </a:r>
            <a:endParaRPr lang="en-US" sz="731" dirty="0"/>
          </a:p>
        </p:txBody>
      </p:sp>
      <p:sp>
        <p:nvSpPr>
          <p:cNvPr id="81" name="Text 75"/>
          <p:cNvSpPr/>
          <p:nvPr/>
        </p:nvSpPr>
        <p:spPr>
          <a:xfrm>
            <a:off x="4836319" y="2839557"/>
            <a:ext cx="127337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Confirm with serum Mg²⁺ level</a:t>
            </a:r>
            <a:endParaRPr lang="en-US" sz="675" dirty="0"/>
          </a:p>
        </p:txBody>
      </p:sp>
      <p:sp>
        <p:nvSpPr>
          <p:cNvPr id="82" name="Text 76"/>
          <p:cNvSpPr/>
          <p:nvPr/>
        </p:nvSpPr>
        <p:spPr>
          <a:xfrm>
            <a:off x="4836319" y="2950983"/>
            <a:ext cx="90368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renal function</a:t>
            </a:r>
            <a:endParaRPr lang="en-US" sz="675" dirty="0"/>
          </a:p>
        </p:txBody>
      </p:sp>
      <p:sp>
        <p:nvSpPr>
          <p:cNvPr id="83" name="Text 77"/>
          <p:cNvSpPr/>
          <p:nvPr/>
        </p:nvSpPr>
        <p:spPr>
          <a:xfrm>
            <a:off x="4836319" y="3062408"/>
            <a:ext cx="11197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medication history</a:t>
            </a:r>
            <a:endParaRPr lang="en-US" sz="675" dirty="0"/>
          </a:p>
        </p:txBody>
      </p:sp>
      <p:sp>
        <p:nvSpPr>
          <p:cNvPr id="84" name="Text 78"/>
          <p:cNvSpPr/>
          <p:nvPr/>
        </p:nvSpPr>
        <p:spPr>
          <a:xfrm>
            <a:off x="4836319" y="3173834"/>
            <a:ext cx="164306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 for symptoms based on severity</a:t>
            </a:r>
            <a:endParaRPr lang="en-US" sz="675" dirty="0"/>
          </a:p>
        </p:txBody>
      </p:sp>
      <p:sp>
        <p:nvSpPr>
          <p:cNvPr id="85" name="Shape 79"/>
          <p:cNvSpPr/>
          <p:nvPr/>
        </p:nvSpPr>
        <p:spPr>
          <a:xfrm>
            <a:off x="6786563" y="2575238"/>
            <a:ext cx="1964531" cy="90360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6" name="Shape 80"/>
          <p:cNvSpPr/>
          <p:nvPr/>
        </p:nvSpPr>
        <p:spPr>
          <a:xfrm>
            <a:off x="6786563" y="2575238"/>
            <a:ext cx="21431" cy="90360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7" name="Text 81"/>
          <p:cNvSpPr/>
          <p:nvPr/>
        </p:nvSpPr>
        <p:spPr>
          <a:xfrm>
            <a:off x="6872288" y="2660963"/>
            <a:ext cx="186451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Findings</a:t>
            </a:r>
            <a:endParaRPr lang="en-US" sz="731" dirty="0"/>
          </a:p>
        </p:txBody>
      </p:sp>
      <p:sp>
        <p:nvSpPr>
          <p:cNvPr id="88" name="Text 82"/>
          <p:cNvSpPr/>
          <p:nvPr/>
        </p:nvSpPr>
        <p:spPr>
          <a:xfrm>
            <a:off x="6872288" y="2839557"/>
            <a:ext cx="94118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Prolonged PR interval</a:t>
            </a:r>
            <a:endParaRPr lang="en-US" sz="675" dirty="0"/>
          </a:p>
        </p:txBody>
      </p:sp>
      <p:sp>
        <p:nvSpPr>
          <p:cNvPr id="89" name="Text 83"/>
          <p:cNvSpPr/>
          <p:nvPr/>
        </p:nvSpPr>
        <p:spPr>
          <a:xfrm>
            <a:off x="6872288" y="2950983"/>
            <a:ext cx="98583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Widened QRS complex</a:t>
            </a:r>
            <a:endParaRPr lang="en-US" sz="675" dirty="0"/>
          </a:p>
        </p:txBody>
      </p:sp>
      <p:sp>
        <p:nvSpPr>
          <p:cNvPr id="90" name="Text 84"/>
          <p:cNvSpPr/>
          <p:nvPr/>
        </p:nvSpPr>
        <p:spPr>
          <a:xfrm>
            <a:off x="6872288" y="3062408"/>
            <a:ext cx="73402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Peaked T waves</a:t>
            </a:r>
            <a:endParaRPr lang="en-US" sz="675" dirty="0"/>
          </a:p>
        </p:txBody>
      </p:sp>
      <p:sp>
        <p:nvSpPr>
          <p:cNvPr id="91" name="Text 85"/>
          <p:cNvSpPr/>
          <p:nvPr/>
        </p:nvSpPr>
        <p:spPr>
          <a:xfrm>
            <a:off x="6872288" y="3173834"/>
            <a:ext cx="101441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Progressive heart block</a:t>
            </a:r>
            <a:endParaRPr lang="en-US" sz="675" dirty="0"/>
          </a:p>
        </p:txBody>
      </p:sp>
      <p:sp>
        <p:nvSpPr>
          <p:cNvPr id="92" name="Text 86"/>
          <p:cNvSpPr/>
          <p:nvPr/>
        </p:nvSpPr>
        <p:spPr>
          <a:xfrm>
            <a:off x="6872288" y="3285260"/>
            <a:ext cx="102512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Asystole (severe cases)</a:t>
            </a:r>
            <a:endParaRPr lang="en-US" sz="675" dirty="0"/>
          </a:p>
        </p:txBody>
      </p:sp>
      <p:sp>
        <p:nvSpPr>
          <p:cNvPr id="93" name="Shape 87"/>
          <p:cNvSpPr/>
          <p:nvPr/>
        </p:nvSpPr>
        <p:spPr>
          <a:xfrm>
            <a:off x="4750594" y="3550276"/>
            <a:ext cx="4000500" cy="7921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4" name="Shape 88"/>
          <p:cNvSpPr/>
          <p:nvPr/>
        </p:nvSpPr>
        <p:spPr>
          <a:xfrm>
            <a:off x="4750594" y="3550276"/>
            <a:ext cx="21431" cy="792175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9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319" y="3655647"/>
            <a:ext cx="100013" cy="100013"/>
          </a:xfrm>
          <a:prstGeom prst="rect">
            <a:avLst/>
          </a:prstGeom>
        </p:spPr>
      </p:pic>
      <p:sp>
        <p:nvSpPr>
          <p:cNvPr id="96" name="Text 89"/>
          <p:cNvSpPr/>
          <p:nvPr/>
        </p:nvSpPr>
        <p:spPr>
          <a:xfrm>
            <a:off x="4972050" y="3636001"/>
            <a:ext cx="991195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31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Protocol</a:t>
            </a:r>
            <a:endParaRPr lang="en-US" sz="731" dirty="0"/>
          </a:p>
        </p:txBody>
      </p:sp>
      <p:sp>
        <p:nvSpPr>
          <p:cNvPr id="97" name="Text 90"/>
          <p:cNvSpPr/>
          <p:nvPr/>
        </p:nvSpPr>
        <p:spPr>
          <a:xfrm>
            <a:off x="4836319" y="381459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98" name="Text 91"/>
          <p:cNvSpPr/>
          <p:nvPr/>
        </p:nvSpPr>
        <p:spPr>
          <a:xfrm>
            <a:off x="4886325" y="3814595"/>
            <a:ext cx="90189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Severe/Symptomatic:</a:t>
            </a:r>
            <a:endParaRPr lang="en-US" sz="675" dirty="0"/>
          </a:p>
        </p:txBody>
      </p:sp>
      <p:sp>
        <p:nvSpPr>
          <p:cNvPr id="99" name="Text 92"/>
          <p:cNvSpPr/>
          <p:nvPr/>
        </p:nvSpPr>
        <p:spPr>
          <a:xfrm>
            <a:off x="5716786" y="3814595"/>
            <a:ext cx="181272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gluconate 10% 10mL IV over 2-3 min</a:t>
            </a:r>
            <a:endParaRPr lang="en-US" sz="675" dirty="0"/>
          </a:p>
        </p:txBody>
      </p:sp>
      <p:sp>
        <p:nvSpPr>
          <p:cNvPr id="100" name="Text 93"/>
          <p:cNvSpPr/>
          <p:nvPr/>
        </p:nvSpPr>
        <p:spPr>
          <a:xfrm>
            <a:off x="4836319" y="392602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1" name="Text 94"/>
          <p:cNvSpPr/>
          <p:nvPr/>
        </p:nvSpPr>
        <p:spPr>
          <a:xfrm>
            <a:off x="4886325" y="3926021"/>
            <a:ext cx="46255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</a:t>
            </a:r>
            <a:endParaRPr lang="en-US" sz="675" dirty="0"/>
          </a:p>
        </p:txBody>
      </p:sp>
      <p:sp>
        <p:nvSpPr>
          <p:cNvPr id="102" name="Text 95"/>
          <p:cNvSpPr/>
          <p:nvPr/>
        </p:nvSpPr>
        <p:spPr>
          <a:xfrm>
            <a:off x="5277445" y="3926021"/>
            <a:ext cx="198060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Discontinue Mg²⁺ sources, IV fluids, loop diuretics</a:t>
            </a:r>
            <a:endParaRPr lang="en-US" sz="675" dirty="0"/>
          </a:p>
        </p:txBody>
      </p:sp>
      <p:sp>
        <p:nvSpPr>
          <p:cNvPr id="103" name="Text 96"/>
          <p:cNvSpPr/>
          <p:nvPr/>
        </p:nvSpPr>
        <p:spPr>
          <a:xfrm>
            <a:off x="4836319" y="403744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4" name="Text 97"/>
          <p:cNvSpPr/>
          <p:nvPr/>
        </p:nvSpPr>
        <p:spPr>
          <a:xfrm>
            <a:off x="4886325" y="4037447"/>
            <a:ext cx="49291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Refractory:</a:t>
            </a:r>
            <a:endParaRPr lang="en-US" sz="675" dirty="0"/>
          </a:p>
        </p:txBody>
      </p:sp>
      <p:sp>
        <p:nvSpPr>
          <p:cNvPr id="105" name="Text 98"/>
          <p:cNvSpPr/>
          <p:nvPr/>
        </p:nvSpPr>
        <p:spPr>
          <a:xfrm>
            <a:off x="5307806" y="4037447"/>
            <a:ext cx="163234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Hemodialysis (especially in renal failure)</a:t>
            </a:r>
            <a:endParaRPr lang="en-US" sz="675" dirty="0"/>
          </a:p>
        </p:txBody>
      </p:sp>
      <p:sp>
        <p:nvSpPr>
          <p:cNvPr id="106" name="Text 99"/>
          <p:cNvSpPr/>
          <p:nvPr/>
        </p:nvSpPr>
        <p:spPr>
          <a:xfrm>
            <a:off x="4836319" y="414887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07" name="Text 100"/>
          <p:cNvSpPr/>
          <p:nvPr/>
        </p:nvSpPr>
        <p:spPr>
          <a:xfrm>
            <a:off x="4886325" y="4148872"/>
            <a:ext cx="39290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Monitor:</a:t>
            </a:r>
            <a:endParaRPr lang="en-US" sz="675" dirty="0"/>
          </a:p>
        </p:txBody>
      </p:sp>
      <p:sp>
        <p:nvSpPr>
          <p:cNvPr id="108" name="Text 101"/>
          <p:cNvSpPr/>
          <p:nvPr/>
        </p:nvSpPr>
        <p:spPr>
          <a:xfrm>
            <a:off x="5207794" y="4148872"/>
            <a:ext cx="225742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Cardiac status, respiratory function, deep tendon reflexes</a:t>
            </a:r>
            <a:endParaRPr lang="en-US" sz="675" dirty="0"/>
          </a:p>
        </p:txBody>
      </p:sp>
      <p:sp>
        <p:nvSpPr>
          <p:cNvPr id="109" name="Shape 102"/>
          <p:cNvSpPr/>
          <p:nvPr/>
        </p:nvSpPr>
        <p:spPr>
          <a:xfrm>
            <a:off x="285750" y="4556764"/>
            <a:ext cx="8572500" cy="702934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1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9880" y="4685351"/>
            <a:ext cx="96441" cy="128588"/>
          </a:xfrm>
          <a:prstGeom prst="rect">
            <a:avLst/>
          </a:prstGeom>
        </p:spPr>
      </p:pic>
      <p:sp>
        <p:nvSpPr>
          <p:cNvPr id="111" name="Text 103"/>
          <p:cNvSpPr/>
          <p:nvPr/>
        </p:nvSpPr>
        <p:spPr>
          <a:xfrm>
            <a:off x="3483471" y="4663920"/>
            <a:ext cx="240208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Pearl: The Forgotten Electrolyte</a:t>
            </a:r>
            <a:endParaRPr lang="en-US" sz="900" dirty="0"/>
          </a:p>
        </p:txBody>
      </p:sp>
      <p:sp>
        <p:nvSpPr>
          <p:cNvPr id="112" name="Text 104"/>
          <p:cNvSpPr/>
          <p:nvPr/>
        </p:nvSpPr>
        <p:spPr>
          <a:xfrm>
            <a:off x="392906" y="4892520"/>
            <a:ext cx="8429625" cy="2600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Magnesium disorders are often overlooked but critically important. Hypomagnesemia can cause refractory </a:t>
            </a:r>
            <a:endParaRPr lang="en-US" sz="731" dirty="0"/>
          </a:p>
          <a:p>
            <a:pPr algn="ctr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hypokalemia and hypocalcemia, while hypermagnesemia can mimic neurologic disorders. Always check Mg²⁺ </a:t>
            </a:r>
            <a:endParaRPr lang="en-US" sz="731" dirty="0"/>
          </a:p>
          <a:p>
            <a:pPr algn="ctr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levels in patients with unexplained electrolyte abnormalities or neurologic symptoms.</a:t>
            </a:r>
            <a:endParaRPr lang="en-US" sz="73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34577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774271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4313" y="214313"/>
            <a:ext cx="87868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Acid-Base Disorders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14313" y="635794"/>
            <a:ext cx="8786813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Systematic Approach to Diagnosis and Management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14313" y="900113"/>
            <a:ext cx="4321969" cy="28575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14313" y="900113"/>
            <a:ext cx="35719" cy="28575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8" y="978694"/>
            <a:ext cx="128588" cy="128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5775" y="957263"/>
            <a:ext cx="174592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Metabolic Acidosis (↓ HCO₃⁻)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214313" y="1185863"/>
            <a:ext cx="4321969" cy="1157288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1" name="Shape 7"/>
          <p:cNvSpPr/>
          <p:nvPr/>
        </p:nvSpPr>
        <p:spPr>
          <a:xfrm>
            <a:off x="214313" y="1185863"/>
            <a:ext cx="35719" cy="1157288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2" name="Shape 8"/>
          <p:cNvSpPr/>
          <p:nvPr/>
        </p:nvSpPr>
        <p:spPr>
          <a:xfrm>
            <a:off x="285750" y="1257300"/>
            <a:ext cx="4179094" cy="4357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285750" y="1257300"/>
            <a:ext cx="21431" cy="43576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4" name="Text 10"/>
          <p:cNvSpPr/>
          <p:nvPr/>
        </p:nvSpPr>
        <p:spPr>
          <a:xfrm>
            <a:off x="342900" y="1314450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by Anion Gap</a:t>
            </a:r>
            <a:endParaRPr lang="en-US" sz="675" dirty="0"/>
          </a:p>
        </p:txBody>
      </p:sp>
      <p:sp>
        <p:nvSpPr>
          <p:cNvPr id="15" name="Text 11"/>
          <p:cNvSpPr/>
          <p:nvPr/>
        </p:nvSpPr>
        <p:spPr>
          <a:xfrm>
            <a:off x="342900" y="1464469"/>
            <a:ext cx="541139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AG (&gt;12):</a:t>
            </a:r>
            <a:endParaRPr lang="en-US" sz="563" dirty="0"/>
          </a:p>
        </p:txBody>
      </p:sp>
      <p:sp>
        <p:nvSpPr>
          <p:cNvPr id="16" name="Text 12"/>
          <p:cNvSpPr/>
          <p:nvPr/>
        </p:nvSpPr>
        <p:spPr>
          <a:xfrm>
            <a:off x="812602" y="1464469"/>
            <a:ext cx="3334345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MUDPILES: Methanol, Uremia, DKA, Paraldehyde, INH/Iron, Lactic acidosis, Ethylene glycol, Salicylates</a:t>
            </a:r>
            <a:endParaRPr lang="en-US" sz="563" dirty="0"/>
          </a:p>
        </p:txBody>
      </p:sp>
      <p:sp>
        <p:nvSpPr>
          <p:cNvPr id="17" name="Text 13"/>
          <p:cNvSpPr/>
          <p:nvPr/>
        </p:nvSpPr>
        <p:spPr>
          <a:xfrm>
            <a:off x="342900" y="1550194"/>
            <a:ext cx="657225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AG (8-12):</a:t>
            </a:r>
            <a:endParaRPr lang="en-US" sz="563" dirty="0"/>
          </a:p>
        </p:txBody>
      </p:sp>
      <p:sp>
        <p:nvSpPr>
          <p:cNvPr id="18" name="Text 14"/>
          <p:cNvSpPr/>
          <p:nvPr/>
        </p:nvSpPr>
        <p:spPr>
          <a:xfrm>
            <a:off x="928688" y="1550194"/>
            <a:ext cx="1710928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RTA, Diarrhea, Adrenal insufficiency, Saline infusion</a:t>
            </a:r>
            <a:endParaRPr lang="en-US" sz="563" dirty="0"/>
          </a:p>
        </p:txBody>
      </p:sp>
      <p:sp>
        <p:nvSpPr>
          <p:cNvPr id="19" name="Shape 15"/>
          <p:cNvSpPr/>
          <p:nvPr/>
        </p:nvSpPr>
        <p:spPr>
          <a:xfrm>
            <a:off x="285750" y="1750219"/>
            <a:ext cx="4179094" cy="5214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6"/>
          <p:cNvSpPr/>
          <p:nvPr/>
        </p:nvSpPr>
        <p:spPr>
          <a:xfrm>
            <a:off x="285750" y="1750219"/>
            <a:ext cx="21431" cy="52149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21" name="Text 17"/>
          <p:cNvSpPr/>
          <p:nvPr/>
        </p:nvSpPr>
        <p:spPr>
          <a:xfrm>
            <a:off x="342900" y="1807369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675" dirty="0"/>
          </a:p>
        </p:txBody>
      </p:sp>
      <p:sp>
        <p:nvSpPr>
          <p:cNvPr id="22" name="Text 18"/>
          <p:cNvSpPr/>
          <p:nvPr/>
        </p:nvSpPr>
        <p:spPr>
          <a:xfrm>
            <a:off x="342900" y="1957388"/>
            <a:ext cx="835819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underlying cause</a:t>
            </a:r>
            <a:endParaRPr lang="en-US" sz="563" dirty="0"/>
          </a:p>
        </p:txBody>
      </p:sp>
      <p:sp>
        <p:nvSpPr>
          <p:cNvPr id="23" name="Text 19"/>
          <p:cNvSpPr/>
          <p:nvPr/>
        </p:nvSpPr>
        <p:spPr>
          <a:xfrm>
            <a:off x="342900" y="2043113"/>
            <a:ext cx="1407319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(pH &lt;7.1): NaHCO₃ 1-2 mEq/kg IV</a:t>
            </a:r>
            <a:endParaRPr lang="en-US" sz="563" dirty="0"/>
          </a:p>
        </p:txBody>
      </p:sp>
      <p:sp>
        <p:nvSpPr>
          <p:cNvPr id="24" name="Text 20"/>
          <p:cNvSpPr/>
          <p:nvPr/>
        </p:nvSpPr>
        <p:spPr>
          <a:xfrm>
            <a:off x="342900" y="2128838"/>
            <a:ext cx="1226939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DKA: Insulin, fluids, K⁺ replacement</a:t>
            </a:r>
            <a:endParaRPr lang="en-US" sz="563" dirty="0"/>
          </a:p>
        </p:txBody>
      </p:sp>
      <p:sp>
        <p:nvSpPr>
          <p:cNvPr id="25" name="Shape 21"/>
          <p:cNvSpPr/>
          <p:nvPr/>
        </p:nvSpPr>
        <p:spPr>
          <a:xfrm>
            <a:off x="4607719" y="900113"/>
            <a:ext cx="4321969" cy="28575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26" name="Shape 22"/>
          <p:cNvSpPr/>
          <p:nvPr/>
        </p:nvSpPr>
        <p:spPr>
          <a:xfrm>
            <a:off x="4607719" y="900113"/>
            <a:ext cx="35719" cy="28575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444" y="978694"/>
            <a:ext cx="128588" cy="12858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4879181" y="957263"/>
            <a:ext cx="177628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Metabolic Alkalosis (↑ HCO₃⁻)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4607719" y="1185863"/>
            <a:ext cx="4321969" cy="1157288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30" name="Shape 25"/>
          <p:cNvSpPr/>
          <p:nvPr/>
        </p:nvSpPr>
        <p:spPr>
          <a:xfrm>
            <a:off x="4607719" y="1185863"/>
            <a:ext cx="35719" cy="1157288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1" name="Shape 26"/>
          <p:cNvSpPr/>
          <p:nvPr/>
        </p:nvSpPr>
        <p:spPr>
          <a:xfrm>
            <a:off x="4679156" y="1257300"/>
            <a:ext cx="4179094" cy="4357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27"/>
          <p:cNvSpPr/>
          <p:nvPr/>
        </p:nvSpPr>
        <p:spPr>
          <a:xfrm>
            <a:off x="4679156" y="1257300"/>
            <a:ext cx="21431" cy="43576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33" name="Text 28"/>
          <p:cNvSpPr/>
          <p:nvPr/>
        </p:nvSpPr>
        <p:spPr>
          <a:xfrm>
            <a:off x="4736306" y="1314450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by Urine Chloride</a:t>
            </a:r>
            <a:endParaRPr lang="en-US" sz="675" dirty="0"/>
          </a:p>
        </p:txBody>
      </p:sp>
      <p:sp>
        <p:nvSpPr>
          <p:cNvPr id="34" name="Text 29"/>
          <p:cNvSpPr/>
          <p:nvPr/>
        </p:nvSpPr>
        <p:spPr>
          <a:xfrm>
            <a:off x="4736306" y="1464469"/>
            <a:ext cx="862608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Cl-Responsive (UCl &lt;20):</a:t>
            </a:r>
            <a:endParaRPr lang="en-US" sz="563" dirty="0"/>
          </a:p>
        </p:txBody>
      </p:sp>
      <p:sp>
        <p:nvSpPr>
          <p:cNvPr id="35" name="Text 30"/>
          <p:cNvSpPr/>
          <p:nvPr/>
        </p:nvSpPr>
        <p:spPr>
          <a:xfrm>
            <a:off x="5527477" y="1464469"/>
            <a:ext cx="946547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Vomiting, Remote diuretics</a:t>
            </a:r>
            <a:endParaRPr lang="en-US" sz="563" dirty="0"/>
          </a:p>
        </p:txBody>
      </p:sp>
      <p:sp>
        <p:nvSpPr>
          <p:cNvPr id="36" name="Text 31"/>
          <p:cNvSpPr/>
          <p:nvPr/>
        </p:nvSpPr>
        <p:spPr>
          <a:xfrm>
            <a:off x="4736306" y="1550194"/>
            <a:ext cx="796528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Cl-Resistant (UCl &gt;20):</a:t>
            </a:r>
            <a:endParaRPr lang="en-US" sz="563" dirty="0"/>
          </a:p>
        </p:txBody>
      </p:sp>
      <p:sp>
        <p:nvSpPr>
          <p:cNvPr id="37" name="Text 32"/>
          <p:cNvSpPr/>
          <p:nvPr/>
        </p:nvSpPr>
        <p:spPr>
          <a:xfrm>
            <a:off x="5461397" y="1550194"/>
            <a:ext cx="1455539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Mineralocorticoid excess, Current diuretics</a:t>
            </a:r>
            <a:endParaRPr lang="en-US" sz="563" dirty="0"/>
          </a:p>
        </p:txBody>
      </p:sp>
      <p:sp>
        <p:nvSpPr>
          <p:cNvPr id="38" name="Shape 33"/>
          <p:cNvSpPr/>
          <p:nvPr/>
        </p:nvSpPr>
        <p:spPr>
          <a:xfrm>
            <a:off x="4679156" y="1750219"/>
            <a:ext cx="4179094" cy="5214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Shape 34"/>
          <p:cNvSpPr/>
          <p:nvPr/>
        </p:nvSpPr>
        <p:spPr>
          <a:xfrm>
            <a:off x="4679156" y="1750219"/>
            <a:ext cx="21431" cy="52149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0" name="Text 35"/>
          <p:cNvSpPr/>
          <p:nvPr/>
        </p:nvSpPr>
        <p:spPr>
          <a:xfrm>
            <a:off x="4736306" y="1807369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675" dirty="0"/>
          </a:p>
        </p:txBody>
      </p:sp>
      <p:sp>
        <p:nvSpPr>
          <p:cNvPr id="41" name="Text 36"/>
          <p:cNvSpPr/>
          <p:nvPr/>
        </p:nvSpPr>
        <p:spPr>
          <a:xfrm>
            <a:off x="4736306" y="1957388"/>
            <a:ext cx="1532334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Cl-responsive: NaCl 0.9% IV, KCl replacement</a:t>
            </a:r>
            <a:endParaRPr lang="en-US" sz="563" dirty="0"/>
          </a:p>
        </p:txBody>
      </p:sp>
      <p:sp>
        <p:nvSpPr>
          <p:cNvPr id="42" name="Text 37"/>
          <p:cNvSpPr/>
          <p:nvPr/>
        </p:nvSpPr>
        <p:spPr>
          <a:xfrm>
            <a:off x="4736306" y="2043113"/>
            <a:ext cx="1235869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Cl-resistant: Treat underlying cause</a:t>
            </a:r>
            <a:endParaRPr lang="en-US" sz="563" dirty="0"/>
          </a:p>
        </p:txBody>
      </p:sp>
      <p:sp>
        <p:nvSpPr>
          <p:cNvPr id="43" name="Text 38"/>
          <p:cNvSpPr/>
          <p:nvPr/>
        </p:nvSpPr>
        <p:spPr>
          <a:xfrm>
            <a:off x="4736306" y="2128838"/>
            <a:ext cx="841177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Severe: Acetazolamide</a:t>
            </a:r>
            <a:endParaRPr lang="en-US" sz="563" dirty="0"/>
          </a:p>
        </p:txBody>
      </p:sp>
      <p:sp>
        <p:nvSpPr>
          <p:cNvPr id="44" name="Shape 39"/>
          <p:cNvSpPr/>
          <p:nvPr/>
        </p:nvSpPr>
        <p:spPr>
          <a:xfrm>
            <a:off x="214313" y="2414588"/>
            <a:ext cx="4321969" cy="28575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45" name="Shape 40"/>
          <p:cNvSpPr/>
          <p:nvPr/>
        </p:nvSpPr>
        <p:spPr>
          <a:xfrm>
            <a:off x="214313" y="2414588"/>
            <a:ext cx="35719" cy="28575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4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8" y="2493169"/>
            <a:ext cx="160734" cy="128588"/>
          </a:xfrm>
          <a:prstGeom prst="rect">
            <a:avLst/>
          </a:prstGeom>
        </p:spPr>
      </p:pic>
      <p:sp>
        <p:nvSpPr>
          <p:cNvPr id="47" name="Text 41"/>
          <p:cNvSpPr/>
          <p:nvPr/>
        </p:nvSpPr>
        <p:spPr>
          <a:xfrm>
            <a:off x="517922" y="2471738"/>
            <a:ext cx="134123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Respiratory Disorders</a:t>
            </a:r>
            <a:endParaRPr lang="en-US" sz="900" dirty="0"/>
          </a:p>
        </p:txBody>
      </p:sp>
      <p:sp>
        <p:nvSpPr>
          <p:cNvPr id="48" name="Shape 42"/>
          <p:cNvSpPr/>
          <p:nvPr/>
        </p:nvSpPr>
        <p:spPr>
          <a:xfrm>
            <a:off x="214313" y="2700338"/>
            <a:ext cx="4321969" cy="1071563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49" name="Shape 43"/>
          <p:cNvSpPr/>
          <p:nvPr/>
        </p:nvSpPr>
        <p:spPr>
          <a:xfrm>
            <a:off x="214313" y="2700338"/>
            <a:ext cx="35719" cy="107156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50" name="Shape 44"/>
          <p:cNvSpPr/>
          <p:nvPr/>
        </p:nvSpPr>
        <p:spPr>
          <a:xfrm>
            <a:off x="285750" y="2771775"/>
            <a:ext cx="4179094" cy="4357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1" name="Shape 45"/>
          <p:cNvSpPr/>
          <p:nvPr/>
        </p:nvSpPr>
        <p:spPr>
          <a:xfrm>
            <a:off x="285750" y="2771775"/>
            <a:ext cx="21431" cy="43576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52" name="Text 46"/>
          <p:cNvSpPr/>
          <p:nvPr/>
        </p:nvSpPr>
        <p:spPr>
          <a:xfrm>
            <a:off x="342900" y="2828925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Acidosis (↑ PaCO₂)</a:t>
            </a:r>
            <a:endParaRPr lang="en-US" sz="675" dirty="0"/>
          </a:p>
        </p:txBody>
      </p:sp>
      <p:sp>
        <p:nvSpPr>
          <p:cNvPr id="53" name="Text 47"/>
          <p:cNvSpPr/>
          <p:nvPr/>
        </p:nvSpPr>
        <p:spPr>
          <a:xfrm>
            <a:off x="342900" y="2978944"/>
            <a:ext cx="328613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Causes:</a:t>
            </a:r>
            <a:endParaRPr lang="en-US" sz="563" dirty="0"/>
          </a:p>
        </p:txBody>
      </p:sp>
      <p:sp>
        <p:nvSpPr>
          <p:cNvPr id="54" name="Text 48"/>
          <p:cNvSpPr/>
          <p:nvPr/>
        </p:nvSpPr>
        <p:spPr>
          <a:xfrm>
            <a:off x="600075" y="2978944"/>
            <a:ext cx="1651992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CNS depression, COPD, neuromuscular disorders</a:t>
            </a:r>
            <a:endParaRPr lang="en-US" sz="563" dirty="0"/>
          </a:p>
        </p:txBody>
      </p:sp>
      <p:sp>
        <p:nvSpPr>
          <p:cNvPr id="55" name="Text 49"/>
          <p:cNvSpPr/>
          <p:nvPr/>
        </p:nvSpPr>
        <p:spPr>
          <a:xfrm>
            <a:off x="342900" y="3064669"/>
            <a:ext cx="512564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</a:t>
            </a:r>
            <a:endParaRPr lang="en-US" sz="563" dirty="0"/>
          </a:p>
        </p:txBody>
      </p:sp>
      <p:sp>
        <p:nvSpPr>
          <p:cNvPr id="56" name="Text 50"/>
          <p:cNvSpPr/>
          <p:nvPr/>
        </p:nvSpPr>
        <p:spPr>
          <a:xfrm>
            <a:off x="784027" y="3064669"/>
            <a:ext cx="1085850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 ventilation, treat cause</a:t>
            </a:r>
            <a:endParaRPr lang="en-US" sz="563" dirty="0"/>
          </a:p>
        </p:txBody>
      </p:sp>
      <p:sp>
        <p:nvSpPr>
          <p:cNvPr id="57" name="Shape 51"/>
          <p:cNvSpPr/>
          <p:nvPr/>
        </p:nvSpPr>
        <p:spPr>
          <a:xfrm>
            <a:off x="285750" y="3264694"/>
            <a:ext cx="4179094" cy="43576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8" name="Shape 52"/>
          <p:cNvSpPr/>
          <p:nvPr/>
        </p:nvSpPr>
        <p:spPr>
          <a:xfrm>
            <a:off x="285750" y="3264694"/>
            <a:ext cx="21431" cy="435769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59" name="Text 53"/>
          <p:cNvSpPr/>
          <p:nvPr/>
        </p:nvSpPr>
        <p:spPr>
          <a:xfrm>
            <a:off x="342900" y="3321844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Alkalosis (↓ PaCO₂)</a:t>
            </a:r>
            <a:endParaRPr lang="en-US" sz="675" dirty="0"/>
          </a:p>
        </p:txBody>
      </p:sp>
      <p:sp>
        <p:nvSpPr>
          <p:cNvPr id="60" name="Text 54"/>
          <p:cNvSpPr/>
          <p:nvPr/>
        </p:nvSpPr>
        <p:spPr>
          <a:xfrm>
            <a:off x="342900" y="3471863"/>
            <a:ext cx="328613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Causes:</a:t>
            </a:r>
            <a:endParaRPr lang="en-US" sz="563" dirty="0"/>
          </a:p>
        </p:txBody>
      </p:sp>
      <p:sp>
        <p:nvSpPr>
          <p:cNvPr id="61" name="Text 55"/>
          <p:cNvSpPr/>
          <p:nvPr/>
        </p:nvSpPr>
        <p:spPr>
          <a:xfrm>
            <a:off x="600075" y="3471863"/>
            <a:ext cx="1368028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Anxiety, hypoxemia, sepsis, liver disease</a:t>
            </a:r>
            <a:endParaRPr lang="en-US" sz="563" dirty="0"/>
          </a:p>
        </p:txBody>
      </p:sp>
      <p:sp>
        <p:nvSpPr>
          <p:cNvPr id="62" name="Text 56"/>
          <p:cNvSpPr/>
          <p:nvPr/>
        </p:nvSpPr>
        <p:spPr>
          <a:xfrm>
            <a:off x="342900" y="3557588"/>
            <a:ext cx="512564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</a:t>
            </a:r>
            <a:endParaRPr lang="en-US" sz="563" dirty="0"/>
          </a:p>
        </p:txBody>
      </p:sp>
      <p:sp>
        <p:nvSpPr>
          <p:cNvPr id="63" name="Text 57"/>
          <p:cNvSpPr/>
          <p:nvPr/>
        </p:nvSpPr>
        <p:spPr>
          <a:xfrm>
            <a:off x="784027" y="3557588"/>
            <a:ext cx="1162645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cause, breathing techniques</a:t>
            </a:r>
            <a:endParaRPr lang="en-US" sz="563" dirty="0"/>
          </a:p>
        </p:txBody>
      </p:sp>
      <p:sp>
        <p:nvSpPr>
          <p:cNvPr id="64" name="Shape 58"/>
          <p:cNvSpPr/>
          <p:nvPr/>
        </p:nvSpPr>
        <p:spPr>
          <a:xfrm>
            <a:off x="4607719" y="2414588"/>
            <a:ext cx="4321969" cy="285750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65" name="Shape 59"/>
          <p:cNvSpPr/>
          <p:nvPr/>
        </p:nvSpPr>
        <p:spPr>
          <a:xfrm>
            <a:off x="4607719" y="2414588"/>
            <a:ext cx="35719" cy="285750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6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444" y="2493169"/>
            <a:ext cx="128588" cy="128588"/>
          </a:xfrm>
          <a:prstGeom prst="rect">
            <a:avLst/>
          </a:prstGeom>
        </p:spPr>
      </p:pic>
      <p:sp>
        <p:nvSpPr>
          <p:cNvPr id="67" name="Text 60"/>
          <p:cNvSpPr/>
          <p:nvPr/>
        </p:nvSpPr>
        <p:spPr>
          <a:xfrm>
            <a:off x="4879181" y="2471738"/>
            <a:ext cx="165377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Mixed Acid-Base Disorders</a:t>
            </a:r>
            <a:endParaRPr lang="en-US" sz="900" dirty="0"/>
          </a:p>
        </p:txBody>
      </p:sp>
      <p:sp>
        <p:nvSpPr>
          <p:cNvPr id="68" name="Shape 61"/>
          <p:cNvSpPr/>
          <p:nvPr/>
        </p:nvSpPr>
        <p:spPr>
          <a:xfrm>
            <a:off x="4607719" y="2700338"/>
            <a:ext cx="4321969" cy="1243013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69" name="Shape 62"/>
          <p:cNvSpPr/>
          <p:nvPr/>
        </p:nvSpPr>
        <p:spPr>
          <a:xfrm>
            <a:off x="4607719" y="2700338"/>
            <a:ext cx="35719" cy="12430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0" name="Shape 63"/>
          <p:cNvSpPr/>
          <p:nvPr/>
        </p:nvSpPr>
        <p:spPr>
          <a:xfrm>
            <a:off x="4679156" y="2771775"/>
            <a:ext cx="4179094" cy="5214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1" name="Shape 64"/>
          <p:cNvSpPr/>
          <p:nvPr/>
        </p:nvSpPr>
        <p:spPr>
          <a:xfrm>
            <a:off x="4679156" y="2771775"/>
            <a:ext cx="21431" cy="52149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2" name="Text 65"/>
          <p:cNvSpPr/>
          <p:nvPr/>
        </p:nvSpPr>
        <p:spPr>
          <a:xfrm>
            <a:off x="4736306" y="2828925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Combinations</a:t>
            </a:r>
            <a:endParaRPr lang="en-US" sz="675" dirty="0"/>
          </a:p>
        </p:txBody>
      </p:sp>
      <p:sp>
        <p:nvSpPr>
          <p:cNvPr id="73" name="Text 66"/>
          <p:cNvSpPr/>
          <p:nvPr/>
        </p:nvSpPr>
        <p:spPr>
          <a:xfrm>
            <a:off x="4736306" y="2978944"/>
            <a:ext cx="1857375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Met. acidosis + resp. acidosis: Cardiopulmonary arrest</a:t>
            </a:r>
            <a:endParaRPr lang="en-US" sz="563" dirty="0"/>
          </a:p>
        </p:txBody>
      </p:sp>
      <p:sp>
        <p:nvSpPr>
          <p:cNvPr id="74" name="Text 67"/>
          <p:cNvSpPr/>
          <p:nvPr/>
        </p:nvSpPr>
        <p:spPr>
          <a:xfrm>
            <a:off x="4736306" y="3064669"/>
            <a:ext cx="1701998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Met. acidosis + resp. alkalosis: Sepsis, salicylates</a:t>
            </a:r>
            <a:endParaRPr lang="en-US" sz="563" dirty="0"/>
          </a:p>
        </p:txBody>
      </p:sp>
      <p:sp>
        <p:nvSpPr>
          <p:cNvPr id="75" name="Text 68"/>
          <p:cNvSpPr/>
          <p:nvPr/>
        </p:nvSpPr>
        <p:spPr>
          <a:xfrm>
            <a:off x="4736306" y="3150394"/>
            <a:ext cx="1752005" cy="8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Met. alkalosis + resp. acidosis: COPD with diuretics</a:t>
            </a:r>
            <a:endParaRPr lang="en-US" sz="563" dirty="0"/>
          </a:p>
        </p:txBody>
      </p:sp>
      <p:sp>
        <p:nvSpPr>
          <p:cNvPr id="76" name="Shape 69"/>
          <p:cNvSpPr/>
          <p:nvPr/>
        </p:nvSpPr>
        <p:spPr>
          <a:xfrm>
            <a:off x="4679156" y="3350419"/>
            <a:ext cx="4179094" cy="5214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7" name="Shape 70"/>
          <p:cNvSpPr/>
          <p:nvPr/>
        </p:nvSpPr>
        <p:spPr>
          <a:xfrm>
            <a:off x="4679156" y="3350419"/>
            <a:ext cx="21431" cy="521494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78" name="Text 71"/>
          <p:cNvSpPr/>
          <p:nvPr/>
        </p:nvSpPr>
        <p:spPr>
          <a:xfrm>
            <a:off x="4736306" y="3407569"/>
            <a:ext cx="4136231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Delta Ratio (ΔAG/ΔHCO₃⁻)</a:t>
            </a:r>
            <a:endParaRPr lang="en-US" sz="675" dirty="0"/>
          </a:p>
        </p:txBody>
      </p:sp>
      <p:sp>
        <p:nvSpPr>
          <p:cNvPr id="79" name="Text 72"/>
          <p:cNvSpPr/>
          <p:nvPr/>
        </p:nvSpPr>
        <p:spPr>
          <a:xfrm>
            <a:off x="4736306" y="3557588"/>
            <a:ext cx="728663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~1: Simple HAGMA</a:t>
            </a:r>
            <a:endParaRPr lang="en-US" sz="563" dirty="0"/>
          </a:p>
        </p:txBody>
      </p:sp>
      <p:sp>
        <p:nvSpPr>
          <p:cNvPr id="80" name="Text 73"/>
          <p:cNvSpPr/>
          <p:nvPr/>
        </p:nvSpPr>
        <p:spPr>
          <a:xfrm>
            <a:off x="4736306" y="3643313"/>
            <a:ext cx="871538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&lt;0.8: HAGMA + NAGMA</a:t>
            </a:r>
            <a:endParaRPr lang="en-US" sz="563" dirty="0"/>
          </a:p>
        </p:txBody>
      </p:sp>
      <p:sp>
        <p:nvSpPr>
          <p:cNvPr id="81" name="Text 74"/>
          <p:cNvSpPr/>
          <p:nvPr/>
        </p:nvSpPr>
        <p:spPr>
          <a:xfrm>
            <a:off x="4736306" y="3729038"/>
            <a:ext cx="1235869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&gt;1.2: HAGMA + metabolic alkalosis</a:t>
            </a:r>
            <a:endParaRPr lang="en-US" sz="563" dirty="0"/>
          </a:p>
        </p:txBody>
      </p:sp>
      <p:sp>
        <p:nvSpPr>
          <p:cNvPr id="82" name="Shape 75"/>
          <p:cNvSpPr/>
          <p:nvPr/>
        </p:nvSpPr>
        <p:spPr>
          <a:xfrm>
            <a:off x="214313" y="4050506"/>
            <a:ext cx="8715375" cy="1507331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83" name="Shape 76"/>
          <p:cNvSpPr/>
          <p:nvPr/>
        </p:nvSpPr>
        <p:spPr>
          <a:xfrm>
            <a:off x="214313" y="4050506"/>
            <a:ext cx="35719" cy="1507331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8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" y="4143375"/>
            <a:ext cx="144661" cy="128588"/>
          </a:xfrm>
          <a:prstGeom prst="rect">
            <a:avLst/>
          </a:prstGeom>
        </p:spPr>
      </p:pic>
      <p:sp>
        <p:nvSpPr>
          <p:cNvPr id="85" name="Text 77"/>
          <p:cNvSpPr/>
          <p:nvPr/>
        </p:nvSpPr>
        <p:spPr>
          <a:xfrm>
            <a:off x="487561" y="4121944"/>
            <a:ext cx="20002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Systematic Diagnostic Approach</a:t>
            </a:r>
            <a:endParaRPr lang="en-US" sz="900" dirty="0"/>
          </a:p>
        </p:txBody>
      </p:sp>
      <p:sp>
        <p:nvSpPr>
          <p:cNvPr id="86" name="Shape 78"/>
          <p:cNvSpPr/>
          <p:nvPr/>
        </p:nvSpPr>
        <p:spPr>
          <a:xfrm>
            <a:off x="285750" y="4350544"/>
            <a:ext cx="4261247" cy="11358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7" name="Shape 79"/>
          <p:cNvSpPr/>
          <p:nvPr/>
        </p:nvSpPr>
        <p:spPr>
          <a:xfrm>
            <a:off x="285750" y="4350544"/>
            <a:ext cx="21431" cy="1135856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88" name="Text 80"/>
          <p:cNvSpPr/>
          <p:nvPr/>
        </p:nvSpPr>
        <p:spPr>
          <a:xfrm>
            <a:off x="342900" y="4407694"/>
            <a:ext cx="4207669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Step-by-Step Analysis</a:t>
            </a:r>
            <a:endParaRPr lang="en-US" sz="675" dirty="0"/>
          </a:p>
        </p:txBody>
      </p:sp>
      <p:sp>
        <p:nvSpPr>
          <p:cNvPr id="89" name="Shape 81"/>
          <p:cNvSpPr/>
          <p:nvPr/>
        </p:nvSpPr>
        <p:spPr>
          <a:xfrm>
            <a:off x="342900" y="4572000"/>
            <a:ext cx="114300" cy="114300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90" name="Text 82"/>
          <p:cNvSpPr/>
          <p:nvPr/>
        </p:nvSpPr>
        <p:spPr>
          <a:xfrm>
            <a:off x="342900" y="4572000"/>
            <a:ext cx="1857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06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506" dirty="0"/>
          </a:p>
        </p:txBody>
      </p:sp>
      <p:sp>
        <p:nvSpPr>
          <p:cNvPr id="91" name="Text 83"/>
          <p:cNvSpPr/>
          <p:nvPr/>
        </p:nvSpPr>
        <p:spPr>
          <a:xfrm>
            <a:off x="503634" y="4584502"/>
            <a:ext cx="626864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disorder:</a:t>
            </a:r>
            <a:endParaRPr lang="en-US" sz="563" dirty="0"/>
          </a:p>
        </p:txBody>
      </p:sp>
      <p:sp>
        <p:nvSpPr>
          <p:cNvPr id="92" name="Text 84"/>
          <p:cNvSpPr/>
          <p:nvPr/>
        </p:nvSpPr>
        <p:spPr>
          <a:xfrm>
            <a:off x="1059061" y="4584502"/>
            <a:ext cx="905470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pH, HCO₃⁻, PaCO₂</a:t>
            </a:r>
            <a:endParaRPr lang="en-US" sz="563" dirty="0"/>
          </a:p>
        </p:txBody>
      </p:sp>
      <p:sp>
        <p:nvSpPr>
          <p:cNvPr id="93" name="Shape 85"/>
          <p:cNvSpPr/>
          <p:nvPr/>
        </p:nvSpPr>
        <p:spPr>
          <a:xfrm>
            <a:off x="342900" y="4686300"/>
            <a:ext cx="114300" cy="114300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94" name="Text 86"/>
          <p:cNvSpPr/>
          <p:nvPr/>
        </p:nvSpPr>
        <p:spPr>
          <a:xfrm>
            <a:off x="342900" y="4686300"/>
            <a:ext cx="1857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06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506" dirty="0"/>
          </a:p>
        </p:txBody>
      </p:sp>
      <p:sp>
        <p:nvSpPr>
          <p:cNvPr id="95" name="Text 87"/>
          <p:cNvSpPr/>
          <p:nvPr/>
        </p:nvSpPr>
        <p:spPr>
          <a:xfrm>
            <a:off x="503634" y="4698802"/>
            <a:ext cx="857250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compensation:</a:t>
            </a:r>
            <a:endParaRPr lang="en-US" sz="563" dirty="0"/>
          </a:p>
        </p:txBody>
      </p:sp>
      <p:sp>
        <p:nvSpPr>
          <p:cNvPr id="96" name="Text 88"/>
          <p:cNvSpPr/>
          <p:nvPr/>
        </p:nvSpPr>
        <p:spPr>
          <a:xfrm>
            <a:off x="1289447" y="4698802"/>
            <a:ext cx="516136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formulas</a:t>
            </a:r>
            <a:endParaRPr lang="en-US" sz="563" dirty="0"/>
          </a:p>
        </p:txBody>
      </p:sp>
      <p:sp>
        <p:nvSpPr>
          <p:cNvPr id="97" name="Shape 89"/>
          <p:cNvSpPr/>
          <p:nvPr/>
        </p:nvSpPr>
        <p:spPr>
          <a:xfrm>
            <a:off x="342900" y="4800600"/>
            <a:ext cx="114300" cy="114300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98" name="Text 90"/>
          <p:cNvSpPr/>
          <p:nvPr/>
        </p:nvSpPr>
        <p:spPr>
          <a:xfrm>
            <a:off x="342900" y="4800600"/>
            <a:ext cx="1857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06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506" dirty="0"/>
          </a:p>
        </p:txBody>
      </p:sp>
      <p:sp>
        <p:nvSpPr>
          <p:cNvPr id="99" name="Text 91"/>
          <p:cNvSpPr/>
          <p:nvPr/>
        </p:nvSpPr>
        <p:spPr>
          <a:xfrm>
            <a:off x="503634" y="4813102"/>
            <a:ext cx="739378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disorders:</a:t>
            </a:r>
            <a:endParaRPr lang="en-US" sz="563" dirty="0"/>
          </a:p>
        </p:txBody>
      </p:sp>
      <p:sp>
        <p:nvSpPr>
          <p:cNvPr id="100" name="Text 92"/>
          <p:cNvSpPr/>
          <p:nvPr/>
        </p:nvSpPr>
        <p:spPr>
          <a:xfrm>
            <a:off x="1171575" y="4813102"/>
            <a:ext cx="759023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compensation</a:t>
            </a:r>
            <a:endParaRPr lang="en-US" sz="563" dirty="0"/>
          </a:p>
        </p:txBody>
      </p:sp>
      <p:sp>
        <p:nvSpPr>
          <p:cNvPr id="101" name="Shape 93"/>
          <p:cNvSpPr/>
          <p:nvPr/>
        </p:nvSpPr>
        <p:spPr>
          <a:xfrm>
            <a:off x="342900" y="4914900"/>
            <a:ext cx="114300" cy="114300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102" name="Text 94"/>
          <p:cNvSpPr/>
          <p:nvPr/>
        </p:nvSpPr>
        <p:spPr>
          <a:xfrm>
            <a:off x="342900" y="4914900"/>
            <a:ext cx="1857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06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506" dirty="0"/>
          </a:p>
        </p:txBody>
      </p:sp>
      <p:sp>
        <p:nvSpPr>
          <p:cNvPr id="103" name="Text 95"/>
          <p:cNvSpPr/>
          <p:nvPr/>
        </p:nvSpPr>
        <p:spPr>
          <a:xfrm>
            <a:off x="503634" y="4927402"/>
            <a:ext cx="414338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Anion gap:</a:t>
            </a:r>
            <a:endParaRPr lang="en-US" sz="563" dirty="0"/>
          </a:p>
        </p:txBody>
      </p:sp>
      <p:sp>
        <p:nvSpPr>
          <p:cNvPr id="104" name="Text 96"/>
          <p:cNvSpPr/>
          <p:nvPr/>
        </p:nvSpPr>
        <p:spPr>
          <a:xfrm>
            <a:off x="846534" y="4927402"/>
            <a:ext cx="684014" cy="8393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563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Na⁺ - (Cl⁻ + HCO₃⁻)</a:t>
            </a:r>
            <a:endParaRPr lang="en-US" sz="563" dirty="0"/>
          </a:p>
        </p:txBody>
      </p:sp>
      <p:sp>
        <p:nvSpPr>
          <p:cNvPr id="105" name="Shape 97"/>
          <p:cNvSpPr/>
          <p:nvPr/>
        </p:nvSpPr>
        <p:spPr>
          <a:xfrm>
            <a:off x="4607719" y="4350544"/>
            <a:ext cx="4250531" cy="11358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6" name="Text 98"/>
          <p:cNvSpPr/>
          <p:nvPr/>
        </p:nvSpPr>
        <p:spPr>
          <a:xfrm>
            <a:off x="6265962" y="4407694"/>
            <a:ext cx="100548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6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Compensation</a:t>
            </a:r>
            <a:endParaRPr lang="en-US" sz="675" dirty="0"/>
          </a:p>
        </p:txBody>
      </p:sp>
      <p:pic>
        <p:nvPicPr>
          <p:cNvPr id="10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4869" y="4572000"/>
            <a:ext cx="4107656" cy="857250"/>
          </a:xfrm>
          <a:prstGeom prst="rect">
            <a:avLst/>
          </a:prstGeom>
        </p:spPr>
      </p:pic>
      <p:sp>
        <p:nvSpPr>
          <p:cNvPr id="108" name="Shape 99"/>
          <p:cNvSpPr/>
          <p:nvPr/>
        </p:nvSpPr>
        <p:spPr>
          <a:xfrm>
            <a:off x="214313" y="5629275"/>
            <a:ext cx="8715375" cy="502183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10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5630" y="5723930"/>
            <a:ext cx="75009" cy="100013"/>
          </a:xfrm>
          <a:prstGeom prst="rect">
            <a:avLst/>
          </a:prstGeom>
        </p:spPr>
      </p:pic>
      <p:sp>
        <p:nvSpPr>
          <p:cNvPr id="110" name="Text 100"/>
          <p:cNvSpPr/>
          <p:nvPr/>
        </p:nvSpPr>
        <p:spPr>
          <a:xfrm>
            <a:off x="3726359" y="5715000"/>
            <a:ext cx="1873448" cy="121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88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Expected Compensation Formulas</a:t>
            </a:r>
            <a:endParaRPr lang="en-US" sz="788" dirty="0"/>
          </a:p>
        </p:txBody>
      </p:sp>
      <p:sp>
        <p:nvSpPr>
          <p:cNvPr id="111" name="Shape 101"/>
          <p:cNvSpPr/>
          <p:nvPr/>
        </p:nvSpPr>
        <p:spPr>
          <a:xfrm>
            <a:off x="285750" y="5886450"/>
            <a:ext cx="8572500" cy="17357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12" name="Text 102"/>
          <p:cNvSpPr/>
          <p:nvPr/>
        </p:nvSpPr>
        <p:spPr>
          <a:xfrm>
            <a:off x="285750" y="5886450"/>
            <a:ext cx="8643938" cy="173571"/>
          </a:xfrm>
          <a:prstGeom prst="rect">
            <a:avLst/>
          </a:prstGeom>
          <a:noFill/>
          <a:ln/>
        </p:spPr>
        <p:txBody>
          <a:bodyPr wrap="square" lIns="42545" tIns="42545" rIns="42545" bIns="42545" rtlCol="0" anchor="ctr">
            <a:spAutoFit/>
          </a:bodyPr>
          <a:lstStyle/>
          <a:p>
            <a:pPr algn="ctr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Met. Acidosis: PaCO₂ = 1.5 × HCO₃⁻ + 8 | Met. Alkalosis: PaCO₂ = 0.7 × HCO₃⁻ + 20</a:t>
            </a:r>
            <a:endParaRPr lang="en-US" sz="619" dirty="0"/>
          </a:p>
          <a:p>
            <a:pPr algn="ctr" indent="0" marL="0">
              <a:buNone/>
            </a:pPr>
            <a:r>
              <a:rPr lang="en-US" sz="619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Resp. Acidosis: Acute: ΔHCO₃⁻ = 0.1 × ΔPaCO₂ | Chronic: ΔHCO₃⁻ = 0.35 × ΔPaCO₂</a:t>
            </a:r>
            <a:endParaRPr lang="en-US" sz="619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51483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4943335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4313" y="214313"/>
            <a:ext cx="87868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Management Protocols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14313" y="635794"/>
            <a:ext cx="8786813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Electrolyte Emergencies: Recognition and Intervention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14313" y="935831"/>
            <a:ext cx="4304109" cy="3093132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14313" y="935831"/>
            <a:ext cx="35719" cy="3093132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8" name="Shape 5"/>
          <p:cNvSpPr/>
          <p:nvPr/>
        </p:nvSpPr>
        <p:spPr>
          <a:xfrm>
            <a:off x="214313" y="935831"/>
            <a:ext cx="4304109" cy="335756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1025128"/>
            <a:ext cx="117872" cy="15716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0778" y="1007269"/>
            <a:ext cx="397192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Hyperkalemia (K⁺ &gt; 6.5 mEq/L)</a:t>
            </a:r>
            <a:endParaRPr lang="en-US" sz="1013" dirty="0"/>
          </a:p>
        </p:txBody>
      </p:sp>
      <p:sp>
        <p:nvSpPr>
          <p:cNvPr id="11" name="Shape 7"/>
          <p:cNvSpPr/>
          <p:nvPr/>
        </p:nvSpPr>
        <p:spPr>
          <a:xfrm>
            <a:off x="300038" y="1357313"/>
            <a:ext cx="4132659" cy="9001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8"/>
          <p:cNvSpPr/>
          <p:nvPr/>
        </p:nvSpPr>
        <p:spPr>
          <a:xfrm>
            <a:off x="300038" y="1357313"/>
            <a:ext cx="21431" cy="900113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3" y="1468041"/>
            <a:ext cx="112514" cy="10001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3995" y="1443038"/>
            <a:ext cx="116621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Interventions</a:t>
            </a:r>
            <a:endParaRPr lang="en-US" sz="788" dirty="0"/>
          </a:p>
        </p:txBody>
      </p:sp>
      <p:sp>
        <p:nvSpPr>
          <p:cNvPr id="15" name="Shape 10"/>
          <p:cNvSpPr/>
          <p:nvPr/>
        </p:nvSpPr>
        <p:spPr>
          <a:xfrm>
            <a:off x="385763" y="1651992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16" name="Text 11"/>
          <p:cNvSpPr/>
          <p:nvPr/>
        </p:nvSpPr>
        <p:spPr>
          <a:xfrm>
            <a:off x="385763" y="1651992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563" dirty="0"/>
          </a:p>
        </p:txBody>
      </p:sp>
      <p:sp>
        <p:nvSpPr>
          <p:cNvPr id="17" name="Text 12"/>
          <p:cNvSpPr/>
          <p:nvPr/>
        </p:nvSpPr>
        <p:spPr>
          <a:xfrm>
            <a:off x="571500" y="1659136"/>
            <a:ext cx="98940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gluconate 10%:</a:t>
            </a:r>
            <a:endParaRPr lang="en-US" sz="675" dirty="0"/>
          </a:p>
        </p:txBody>
      </p:sp>
      <p:sp>
        <p:nvSpPr>
          <p:cNvPr id="18" name="Text 13"/>
          <p:cNvSpPr/>
          <p:nvPr/>
        </p:nvSpPr>
        <p:spPr>
          <a:xfrm>
            <a:off x="1489472" y="1659136"/>
            <a:ext cx="1880592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10mL IV over 2-3 min (membrane stabilization)</a:t>
            </a:r>
            <a:endParaRPr lang="en-US" sz="675" dirty="0"/>
          </a:p>
        </p:txBody>
      </p:sp>
      <p:sp>
        <p:nvSpPr>
          <p:cNvPr id="19" name="Shape 14"/>
          <p:cNvSpPr/>
          <p:nvPr/>
        </p:nvSpPr>
        <p:spPr>
          <a:xfrm>
            <a:off x="385763" y="1782366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20" name="Text 15"/>
          <p:cNvSpPr/>
          <p:nvPr/>
        </p:nvSpPr>
        <p:spPr>
          <a:xfrm>
            <a:off x="385763" y="1782366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563" dirty="0"/>
          </a:p>
        </p:txBody>
      </p:sp>
      <p:sp>
        <p:nvSpPr>
          <p:cNvPr id="21" name="Text 16"/>
          <p:cNvSpPr/>
          <p:nvPr/>
        </p:nvSpPr>
        <p:spPr>
          <a:xfrm>
            <a:off x="571500" y="1789509"/>
            <a:ext cx="66436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insulin:</a:t>
            </a:r>
            <a:endParaRPr lang="en-US" sz="675" dirty="0"/>
          </a:p>
        </p:txBody>
      </p:sp>
      <p:sp>
        <p:nvSpPr>
          <p:cNvPr id="22" name="Text 17"/>
          <p:cNvSpPr/>
          <p:nvPr/>
        </p:nvSpPr>
        <p:spPr>
          <a:xfrm>
            <a:off x="1164431" y="1789509"/>
            <a:ext cx="1551980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10U IV + D50W 25g (intracellular shift)</a:t>
            </a:r>
            <a:endParaRPr lang="en-US" sz="675" dirty="0"/>
          </a:p>
        </p:txBody>
      </p:sp>
      <p:sp>
        <p:nvSpPr>
          <p:cNvPr id="23" name="Shape 18"/>
          <p:cNvSpPr/>
          <p:nvPr/>
        </p:nvSpPr>
        <p:spPr>
          <a:xfrm>
            <a:off x="385763" y="1912739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24" name="Text 19"/>
          <p:cNvSpPr/>
          <p:nvPr/>
        </p:nvSpPr>
        <p:spPr>
          <a:xfrm>
            <a:off x="385763" y="1912739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563" dirty="0"/>
          </a:p>
        </p:txBody>
      </p:sp>
      <p:sp>
        <p:nvSpPr>
          <p:cNvPr id="25" name="Text 20"/>
          <p:cNvSpPr/>
          <p:nvPr/>
        </p:nvSpPr>
        <p:spPr>
          <a:xfrm>
            <a:off x="571500" y="1919883"/>
            <a:ext cx="44291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Albuterol:</a:t>
            </a:r>
            <a:endParaRPr lang="en-US" sz="675" dirty="0"/>
          </a:p>
        </p:txBody>
      </p:sp>
      <p:sp>
        <p:nvSpPr>
          <p:cNvPr id="26" name="Text 21"/>
          <p:cNvSpPr/>
          <p:nvPr/>
        </p:nvSpPr>
        <p:spPr>
          <a:xfrm>
            <a:off x="942975" y="1919883"/>
            <a:ext cx="153947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10-20mg nebulized (intracellular shift)</a:t>
            </a:r>
            <a:endParaRPr lang="en-US" sz="675" dirty="0"/>
          </a:p>
        </p:txBody>
      </p:sp>
      <p:sp>
        <p:nvSpPr>
          <p:cNvPr id="27" name="Shape 22"/>
          <p:cNvSpPr/>
          <p:nvPr/>
        </p:nvSpPr>
        <p:spPr>
          <a:xfrm>
            <a:off x="385763" y="2043113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28" name="Text 23"/>
          <p:cNvSpPr/>
          <p:nvPr/>
        </p:nvSpPr>
        <p:spPr>
          <a:xfrm>
            <a:off x="385763" y="2043113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563" dirty="0"/>
          </a:p>
        </p:txBody>
      </p:sp>
      <p:sp>
        <p:nvSpPr>
          <p:cNvPr id="29" name="Text 24"/>
          <p:cNvSpPr/>
          <p:nvPr/>
        </p:nvSpPr>
        <p:spPr>
          <a:xfrm>
            <a:off x="571500" y="2050256"/>
            <a:ext cx="86618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bicarbonate:</a:t>
            </a:r>
            <a:endParaRPr lang="en-US" sz="675" dirty="0"/>
          </a:p>
        </p:txBody>
      </p:sp>
      <p:sp>
        <p:nvSpPr>
          <p:cNvPr id="30" name="Text 25"/>
          <p:cNvSpPr/>
          <p:nvPr/>
        </p:nvSpPr>
        <p:spPr>
          <a:xfrm>
            <a:off x="1366242" y="2050256"/>
            <a:ext cx="157876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50mEq IV if acidotic (intracellular shift)</a:t>
            </a:r>
            <a:endParaRPr lang="en-US" sz="675" dirty="0"/>
          </a:p>
        </p:txBody>
      </p:sp>
      <p:sp>
        <p:nvSpPr>
          <p:cNvPr id="31" name="Shape 26"/>
          <p:cNvSpPr/>
          <p:nvPr/>
        </p:nvSpPr>
        <p:spPr>
          <a:xfrm>
            <a:off x="300038" y="2328863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27"/>
          <p:cNvSpPr/>
          <p:nvPr/>
        </p:nvSpPr>
        <p:spPr>
          <a:xfrm>
            <a:off x="300038" y="2328863"/>
            <a:ext cx="21431" cy="978582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3" y="2439591"/>
            <a:ext cx="100013" cy="100013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21494" y="2414588"/>
            <a:ext cx="120729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Requirements</a:t>
            </a:r>
            <a:endParaRPr lang="en-US" sz="788" dirty="0"/>
          </a:p>
        </p:txBody>
      </p:sp>
      <p:sp>
        <p:nvSpPr>
          <p:cNvPr id="35" name="Text 29"/>
          <p:cNvSpPr/>
          <p:nvPr/>
        </p:nvSpPr>
        <p:spPr>
          <a:xfrm>
            <a:off x="385763" y="2630686"/>
            <a:ext cx="1296591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Continuous cardiac monitoring</a:t>
            </a:r>
            <a:endParaRPr lang="en-US" sz="675" dirty="0"/>
          </a:p>
        </p:txBody>
      </p:sp>
      <p:sp>
        <p:nvSpPr>
          <p:cNvPr id="36" name="Text 30"/>
          <p:cNvSpPr/>
          <p:nvPr/>
        </p:nvSpPr>
        <p:spPr>
          <a:xfrm>
            <a:off x="385763" y="2750679"/>
            <a:ext cx="144839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 ECG after each intervention</a:t>
            </a:r>
            <a:endParaRPr lang="en-US" sz="675" dirty="0"/>
          </a:p>
        </p:txBody>
      </p:sp>
      <p:sp>
        <p:nvSpPr>
          <p:cNvPr id="37" name="Text 31"/>
          <p:cNvSpPr/>
          <p:nvPr/>
        </p:nvSpPr>
        <p:spPr>
          <a:xfrm>
            <a:off x="385763" y="2870671"/>
            <a:ext cx="131980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 K⁺ at 1, 2, 4, and 6 hours</a:t>
            </a:r>
            <a:endParaRPr lang="en-US" sz="675" dirty="0"/>
          </a:p>
        </p:txBody>
      </p:sp>
      <p:sp>
        <p:nvSpPr>
          <p:cNvPr id="38" name="Text 32"/>
          <p:cNvSpPr/>
          <p:nvPr/>
        </p:nvSpPr>
        <p:spPr>
          <a:xfrm>
            <a:off x="385763" y="2990664"/>
            <a:ext cx="1621631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glucose q30min if insulin given</a:t>
            </a:r>
            <a:endParaRPr lang="en-US" sz="675" dirty="0"/>
          </a:p>
        </p:txBody>
      </p:sp>
      <p:sp>
        <p:nvSpPr>
          <p:cNvPr id="39" name="Text 33"/>
          <p:cNvSpPr/>
          <p:nvPr/>
        </p:nvSpPr>
        <p:spPr>
          <a:xfrm>
            <a:off x="385763" y="3110657"/>
            <a:ext cx="1593056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 calcium if ECG changes persist</a:t>
            </a:r>
            <a:endParaRPr lang="en-US" sz="675" dirty="0"/>
          </a:p>
        </p:txBody>
      </p:sp>
      <p:sp>
        <p:nvSpPr>
          <p:cNvPr id="40" name="Shape 34"/>
          <p:cNvSpPr/>
          <p:nvPr/>
        </p:nvSpPr>
        <p:spPr>
          <a:xfrm>
            <a:off x="300038" y="3378882"/>
            <a:ext cx="4132659" cy="564356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41" name="Shape 35"/>
          <p:cNvSpPr/>
          <p:nvPr/>
        </p:nvSpPr>
        <p:spPr>
          <a:xfrm>
            <a:off x="300038" y="3378882"/>
            <a:ext cx="21431" cy="564356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4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5" y="3464607"/>
            <a:ext cx="100013" cy="100013"/>
          </a:xfrm>
          <a:prstGeom prst="rect">
            <a:avLst/>
          </a:prstGeom>
        </p:spPr>
      </p:pic>
      <p:sp>
        <p:nvSpPr>
          <p:cNvPr id="43" name="Text 36"/>
          <p:cNvSpPr/>
          <p:nvPr/>
        </p:nvSpPr>
        <p:spPr>
          <a:xfrm>
            <a:off x="507206" y="3450320"/>
            <a:ext cx="54649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i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Note</a:t>
            </a:r>
            <a:endParaRPr lang="en-US" sz="675" dirty="0"/>
          </a:p>
        </p:txBody>
      </p:sp>
      <p:sp>
        <p:nvSpPr>
          <p:cNvPr id="44" name="Text 37"/>
          <p:cNvSpPr/>
          <p:nvPr/>
        </p:nvSpPr>
        <p:spPr>
          <a:xfrm>
            <a:off x="371475" y="3627127"/>
            <a:ext cx="4041577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i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is contraindicated in patients on digoxin unless hyperkalemia is life-threatening. </a:t>
            </a:r>
            <a:endParaRPr lang="en-US" sz="675" dirty="0"/>
          </a:p>
          <a:p>
            <a:pPr indent="0" marL="0">
              <a:buNone/>
            </a:pPr>
            <a:r>
              <a:rPr lang="en-US" sz="675" i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    Repeat calcium dose after 5 minutes if ECG changes persist.</a:t>
            </a:r>
            <a:endParaRPr lang="en-US" sz="675" dirty="0"/>
          </a:p>
        </p:txBody>
      </p:sp>
      <p:sp>
        <p:nvSpPr>
          <p:cNvPr id="45" name="Shape 38"/>
          <p:cNvSpPr/>
          <p:nvPr/>
        </p:nvSpPr>
        <p:spPr>
          <a:xfrm>
            <a:off x="4625578" y="935831"/>
            <a:ext cx="4304109" cy="3093132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46" name="Shape 39"/>
          <p:cNvSpPr/>
          <p:nvPr/>
        </p:nvSpPr>
        <p:spPr>
          <a:xfrm>
            <a:off x="4625578" y="935831"/>
            <a:ext cx="35719" cy="3093132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47" name="Shape 40"/>
          <p:cNvSpPr/>
          <p:nvPr/>
        </p:nvSpPr>
        <p:spPr>
          <a:xfrm>
            <a:off x="4625578" y="935831"/>
            <a:ext cx="4304109" cy="335756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4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734" y="1025128"/>
            <a:ext cx="157163" cy="157163"/>
          </a:xfrm>
          <a:prstGeom prst="rect">
            <a:avLst/>
          </a:prstGeom>
        </p:spPr>
      </p:pic>
      <p:sp>
        <p:nvSpPr>
          <p:cNvPr id="49" name="Text 41"/>
          <p:cNvSpPr/>
          <p:nvPr/>
        </p:nvSpPr>
        <p:spPr>
          <a:xfrm>
            <a:off x="4961334" y="1007269"/>
            <a:ext cx="3932634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Hyponatremia (Na⁺ &lt; 120 mEq/L)</a:t>
            </a:r>
            <a:endParaRPr lang="en-US" sz="1013" dirty="0"/>
          </a:p>
        </p:txBody>
      </p:sp>
      <p:sp>
        <p:nvSpPr>
          <p:cNvPr id="50" name="Shape 42"/>
          <p:cNvSpPr/>
          <p:nvPr/>
        </p:nvSpPr>
        <p:spPr>
          <a:xfrm>
            <a:off x="4711303" y="1357313"/>
            <a:ext cx="4132659" cy="90011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1" name="Shape 43"/>
          <p:cNvSpPr/>
          <p:nvPr/>
        </p:nvSpPr>
        <p:spPr>
          <a:xfrm>
            <a:off x="4711303" y="1357313"/>
            <a:ext cx="21431" cy="900113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5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7028" y="1468041"/>
            <a:ext cx="125016" cy="100013"/>
          </a:xfrm>
          <a:prstGeom prst="rect">
            <a:avLst/>
          </a:prstGeom>
        </p:spPr>
      </p:pic>
      <p:sp>
        <p:nvSpPr>
          <p:cNvPr id="53" name="Text 44"/>
          <p:cNvSpPr/>
          <p:nvPr/>
        </p:nvSpPr>
        <p:spPr>
          <a:xfrm>
            <a:off x="4957763" y="1443038"/>
            <a:ext cx="128051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Symptomatic Management</a:t>
            </a:r>
            <a:endParaRPr lang="en-US" sz="788" dirty="0"/>
          </a:p>
        </p:txBody>
      </p:sp>
      <p:sp>
        <p:nvSpPr>
          <p:cNvPr id="54" name="Shape 45"/>
          <p:cNvSpPr/>
          <p:nvPr/>
        </p:nvSpPr>
        <p:spPr>
          <a:xfrm>
            <a:off x="4797028" y="1651992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55" name="Text 46"/>
          <p:cNvSpPr/>
          <p:nvPr/>
        </p:nvSpPr>
        <p:spPr>
          <a:xfrm>
            <a:off x="4797028" y="1651992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563" dirty="0"/>
          </a:p>
        </p:txBody>
      </p:sp>
      <p:sp>
        <p:nvSpPr>
          <p:cNvPr id="56" name="Text 47"/>
          <p:cNvSpPr/>
          <p:nvPr/>
        </p:nvSpPr>
        <p:spPr>
          <a:xfrm>
            <a:off x="4982766" y="1659136"/>
            <a:ext cx="4107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3% NaCl:</a:t>
            </a:r>
            <a:endParaRPr lang="en-US" sz="675" dirty="0"/>
          </a:p>
        </p:txBody>
      </p:sp>
      <p:sp>
        <p:nvSpPr>
          <p:cNvPr id="57" name="Text 48"/>
          <p:cNvSpPr/>
          <p:nvPr/>
        </p:nvSpPr>
        <p:spPr>
          <a:xfrm>
            <a:off x="5322094" y="1659136"/>
            <a:ext cx="198417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100mL bolus IV over 10-15 min (can repeat twice)</a:t>
            </a:r>
            <a:endParaRPr lang="en-US" sz="675" dirty="0"/>
          </a:p>
        </p:txBody>
      </p:sp>
      <p:sp>
        <p:nvSpPr>
          <p:cNvPr id="58" name="Shape 49"/>
          <p:cNvSpPr/>
          <p:nvPr/>
        </p:nvSpPr>
        <p:spPr>
          <a:xfrm>
            <a:off x="4797028" y="1782366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59" name="Text 50"/>
          <p:cNvSpPr/>
          <p:nvPr/>
        </p:nvSpPr>
        <p:spPr>
          <a:xfrm>
            <a:off x="4797028" y="1782366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563" dirty="0"/>
          </a:p>
        </p:txBody>
      </p:sp>
      <p:sp>
        <p:nvSpPr>
          <p:cNvPr id="60" name="Text 51"/>
          <p:cNvSpPr/>
          <p:nvPr/>
        </p:nvSpPr>
        <p:spPr>
          <a:xfrm>
            <a:off x="4982766" y="1789509"/>
            <a:ext cx="7536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correction:</a:t>
            </a:r>
            <a:endParaRPr lang="en-US" sz="675" dirty="0"/>
          </a:p>
        </p:txBody>
      </p:sp>
      <p:sp>
        <p:nvSpPr>
          <p:cNvPr id="61" name="Text 52"/>
          <p:cNvSpPr/>
          <p:nvPr/>
        </p:nvSpPr>
        <p:spPr>
          <a:xfrm>
            <a:off x="5664994" y="1789509"/>
            <a:ext cx="110370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4-6 mEq/L in first 24 hours</a:t>
            </a:r>
            <a:endParaRPr lang="en-US" sz="675" dirty="0"/>
          </a:p>
        </p:txBody>
      </p:sp>
      <p:sp>
        <p:nvSpPr>
          <p:cNvPr id="62" name="Shape 53"/>
          <p:cNvSpPr/>
          <p:nvPr/>
        </p:nvSpPr>
        <p:spPr>
          <a:xfrm>
            <a:off x="4797028" y="1912739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63" name="Text 54"/>
          <p:cNvSpPr/>
          <p:nvPr/>
        </p:nvSpPr>
        <p:spPr>
          <a:xfrm>
            <a:off x="4797028" y="1912739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563" dirty="0"/>
          </a:p>
        </p:txBody>
      </p:sp>
      <p:sp>
        <p:nvSpPr>
          <p:cNvPr id="64" name="Text 55"/>
          <p:cNvSpPr/>
          <p:nvPr/>
        </p:nvSpPr>
        <p:spPr>
          <a:xfrm>
            <a:off x="4982766" y="1919883"/>
            <a:ext cx="8911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correction:</a:t>
            </a:r>
            <a:endParaRPr lang="en-US" sz="675" dirty="0"/>
          </a:p>
        </p:txBody>
      </p:sp>
      <p:sp>
        <p:nvSpPr>
          <p:cNvPr id="65" name="Text 56"/>
          <p:cNvSpPr/>
          <p:nvPr/>
        </p:nvSpPr>
        <p:spPr>
          <a:xfrm>
            <a:off x="5802511" y="1919883"/>
            <a:ext cx="118050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mEq/L/day to prevent ODS</a:t>
            </a:r>
            <a:endParaRPr lang="en-US" sz="675" dirty="0"/>
          </a:p>
        </p:txBody>
      </p:sp>
      <p:sp>
        <p:nvSpPr>
          <p:cNvPr id="66" name="Shape 57"/>
          <p:cNvSpPr/>
          <p:nvPr/>
        </p:nvSpPr>
        <p:spPr>
          <a:xfrm>
            <a:off x="4797028" y="2043113"/>
            <a:ext cx="128588" cy="128588"/>
          </a:xfrm>
          <a:prstGeom prst="ellipse">
            <a:avLst/>
          </a:prstGeom>
          <a:solidFill>
            <a:srgbClr val="004D40"/>
          </a:solidFill>
          <a:ln/>
        </p:spPr>
      </p:sp>
      <p:sp>
        <p:nvSpPr>
          <p:cNvPr id="67" name="Text 58"/>
          <p:cNvSpPr/>
          <p:nvPr/>
        </p:nvSpPr>
        <p:spPr>
          <a:xfrm>
            <a:off x="4797028" y="2043113"/>
            <a:ext cx="2000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63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563" dirty="0"/>
          </a:p>
        </p:txBody>
      </p:sp>
      <p:sp>
        <p:nvSpPr>
          <p:cNvPr id="68" name="Text 59"/>
          <p:cNvSpPr/>
          <p:nvPr/>
        </p:nvSpPr>
        <p:spPr>
          <a:xfrm>
            <a:off x="4982766" y="2050256"/>
            <a:ext cx="91261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management:</a:t>
            </a:r>
            <a:endParaRPr lang="en-US" sz="675" dirty="0"/>
          </a:p>
        </p:txBody>
      </p:sp>
      <p:sp>
        <p:nvSpPr>
          <p:cNvPr id="69" name="Text 60"/>
          <p:cNvSpPr/>
          <p:nvPr/>
        </p:nvSpPr>
        <p:spPr>
          <a:xfrm>
            <a:off x="5823942" y="2050256"/>
            <a:ext cx="138767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Benzodiazepines if seizures occur</a:t>
            </a:r>
            <a:endParaRPr lang="en-US" sz="675" dirty="0"/>
          </a:p>
        </p:txBody>
      </p:sp>
      <p:sp>
        <p:nvSpPr>
          <p:cNvPr id="70" name="Shape 61"/>
          <p:cNvSpPr/>
          <p:nvPr/>
        </p:nvSpPr>
        <p:spPr>
          <a:xfrm>
            <a:off x="4711303" y="2328863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1" name="Shape 62"/>
          <p:cNvSpPr/>
          <p:nvPr/>
        </p:nvSpPr>
        <p:spPr>
          <a:xfrm>
            <a:off x="4711303" y="2328863"/>
            <a:ext cx="21431" cy="978582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7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7028" y="2439591"/>
            <a:ext cx="100013" cy="100013"/>
          </a:xfrm>
          <a:prstGeom prst="rect">
            <a:avLst/>
          </a:prstGeom>
        </p:spPr>
      </p:pic>
      <p:sp>
        <p:nvSpPr>
          <p:cNvPr id="73" name="Text 63"/>
          <p:cNvSpPr/>
          <p:nvPr/>
        </p:nvSpPr>
        <p:spPr>
          <a:xfrm>
            <a:off x="4932759" y="2414588"/>
            <a:ext cx="120729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Requirements</a:t>
            </a:r>
            <a:endParaRPr lang="en-US" sz="788" dirty="0"/>
          </a:p>
        </p:txBody>
      </p:sp>
      <p:sp>
        <p:nvSpPr>
          <p:cNvPr id="74" name="Text 64"/>
          <p:cNvSpPr/>
          <p:nvPr/>
        </p:nvSpPr>
        <p:spPr>
          <a:xfrm>
            <a:off x="4797028" y="2630686"/>
            <a:ext cx="1684139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Serum Na⁺ q2-4h during active correction</a:t>
            </a:r>
            <a:endParaRPr lang="en-US" sz="675" dirty="0"/>
          </a:p>
        </p:txBody>
      </p:sp>
      <p:sp>
        <p:nvSpPr>
          <p:cNvPr id="75" name="Text 65"/>
          <p:cNvSpPr/>
          <p:nvPr/>
        </p:nvSpPr>
        <p:spPr>
          <a:xfrm>
            <a:off x="4797028" y="2750679"/>
            <a:ext cx="105548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Neurological checks q1h</a:t>
            </a:r>
            <a:endParaRPr lang="en-US" sz="675" dirty="0"/>
          </a:p>
        </p:txBody>
      </p:sp>
      <p:sp>
        <p:nvSpPr>
          <p:cNvPr id="76" name="Text 66"/>
          <p:cNvSpPr/>
          <p:nvPr/>
        </p:nvSpPr>
        <p:spPr>
          <a:xfrm>
            <a:off x="4797028" y="2870671"/>
            <a:ext cx="12108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Fluid status and urine output</a:t>
            </a:r>
            <a:endParaRPr lang="en-US" sz="675" dirty="0"/>
          </a:p>
        </p:txBody>
      </p:sp>
      <p:sp>
        <p:nvSpPr>
          <p:cNvPr id="77" name="Text 67"/>
          <p:cNvSpPr/>
          <p:nvPr/>
        </p:nvSpPr>
        <p:spPr>
          <a:xfrm>
            <a:off x="4797028" y="2990664"/>
            <a:ext cx="122693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Adjust rate based on Na⁺ rise</a:t>
            </a:r>
            <a:endParaRPr lang="en-US" sz="675" dirty="0"/>
          </a:p>
        </p:txBody>
      </p:sp>
      <p:sp>
        <p:nvSpPr>
          <p:cNvPr id="78" name="Text 68"/>
          <p:cNvSpPr/>
          <p:nvPr/>
        </p:nvSpPr>
        <p:spPr>
          <a:xfrm>
            <a:off x="4797028" y="3110657"/>
            <a:ext cx="159662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DDAVP if correction too rapid</a:t>
            </a:r>
            <a:endParaRPr lang="en-US" sz="675" dirty="0"/>
          </a:p>
        </p:txBody>
      </p:sp>
      <p:sp>
        <p:nvSpPr>
          <p:cNvPr id="79" name="Shape 69"/>
          <p:cNvSpPr/>
          <p:nvPr/>
        </p:nvSpPr>
        <p:spPr>
          <a:xfrm>
            <a:off x="4711303" y="3378882"/>
            <a:ext cx="4132659" cy="564356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80" name="Shape 70"/>
          <p:cNvSpPr/>
          <p:nvPr/>
        </p:nvSpPr>
        <p:spPr>
          <a:xfrm>
            <a:off x="4711303" y="3378882"/>
            <a:ext cx="21431" cy="564356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8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2741" y="3464607"/>
            <a:ext cx="100013" cy="100013"/>
          </a:xfrm>
          <a:prstGeom prst="rect">
            <a:avLst/>
          </a:prstGeom>
        </p:spPr>
      </p:pic>
      <p:sp>
        <p:nvSpPr>
          <p:cNvPr id="82" name="Text 71"/>
          <p:cNvSpPr/>
          <p:nvPr/>
        </p:nvSpPr>
        <p:spPr>
          <a:xfrm>
            <a:off x="4918472" y="3450320"/>
            <a:ext cx="54649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i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Note</a:t>
            </a:r>
            <a:endParaRPr lang="en-US" sz="675" dirty="0"/>
          </a:p>
        </p:txBody>
      </p:sp>
      <p:sp>
        <p:nvSpPr>
          <p:cNvPr id="83" name="Text 72"/>
          <p:cNvSpPr/>
          <p:nvPr/>
        </p:nvSpPr>
        <p:spPr>
          <a:xfrm>
            <a:off x="4782741" y="3627127"/>
            <a:ext cx="3896916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i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Osmotic demyelination syndrome (ODS) risk increases with rapid correction. </a:t>
            </a:r>
            <a:endParaRPr lang="en-US" sz="675" dirty="0"/>
          </a:p>
          <a:p>
            <a:pPr indent="0" marL="0">
              <a:buNone/>
            </a:pPr>
            <a:r>
              <a:rPr lang="en-US" sz="675" i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    If Na⁺ rises &gt;6 mEq/L in 24h, consider DDAVP to prevent further rise.</a:t>
            </a:r>
            <a:endParaRPr lang="en-US" sz="675" dirty="0"/>
          </a:p>
        </p:txBody>
      </p:sp>
      <p:sp>
        <p:nvSpPr>
          <p:cNvPr id="84" name="Shape 73"/>
          <p:cNvSpPr/>
          <p:nvPr/>
        </p:nvSpPr>
        <p:spPr>
          <a:xfrm>
            <a:off x="214313" y="4171838"/>
            <a:ext cx="8715375" cy="1128685"/>
          </a:xfrm>
          <a:prstGeom prst="rect">
            <a:avLst/>
          </a:prstGeom>
          <a:solidFill>
            <a:srgbClr val="00796B"/>
          </a:solidFill>
          <a:ln/>
        </p:spPr>
      </p:sp>
      <p:pic>
        <p:nvPicPr>
          <p:cNvPr id="8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927" y="4305784"/>
            <a:ext cx="142875" cy="114300"/>
          </a:xfrm>
          <a:prstGeom prst="rect">
            <a:avLst/>
          </a:prstGeom>
        </p:spPr>
      </p:pic>
      <p:sp>
        <p:nvSpPr>
          <p:cNvPr id="86" name="Text 74"/>
          <p:cNvSpPr/>
          <p:nvPr/>
        </p:nvSpPr>
        <p:spPr>
          <a:xfrm>
            <a:off x="3612952" y="4295068"/>
            <a:ext cx="218955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Additional Electrolyte Emergencies</a:t>
            </a:r>
            <a:endParaRPr lang="en-US" sz="900" dirty="0"/>
          </a:p>
        </p:txBody>
      </p:sp>
      <p:sp>
        <p:nvSpPr>
          <p:cNvPr id="87" name="Text 75"/>
          <p:cNvSpPr/>
          <p:nvPr/>
        </p:nvSpPr>
        <p:spPr>
          <a:xfrm>
            <a:off x="428625" y="4507595"/>
            <a:ext cx="2690822" cy="1300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Hypercalcemia (&gt;14 mg/dL)</a:t>
            </a:r>
            <a:endParaRPr lang="en-US" sz="731" dirty="0"/>
          </a:p>
        </p:txBody>
      </p:sp>
      <p:sp>
        <p:nvSpPr>
          <p:cNvPr id="88" name="Text 76"/>
          <p:cNvSpPr/>
          <p:nvPr/>
        </p:nvSpPr>
        <p:spPr>
          <a:xfrm>
            <a:off x="428625" y="4682254"/>
            <a:ext cx="1821656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Aggressive IV fluids: NS at 200-300 mL/h</a:t>
            </a:r>
            <a:endParaRPr lang="en-US" sz="731" dirty="0"/>
          </a:p>
        </p:txBody>
      </p:sp>
      <p:sp>
        <p:nvSpPr>
          <p:cNvPr id="89" name="Text 77"/>
          <p:cNvSpPr/>
          <p:nvPr/>
        </p:nvSpPr>
        <p:spPr>
          <a:xfrm>
            <a:off x="428625" y="4812264"/>
            <a:ext cx="1205508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Calcitonin: 4U/kg q12h SC</a:t>
            </a:r>
            <a:endParaRPr lang="en-US" sz="731" dirty="0"/>
          </a:p>
        </p:txBody>
      </p:sp>
      <p:sp>
        <p:nvSpPr>
          <p:cNvPr id="90" name="Text 78"/>
          <p:cNvSpPr/>
          <p:nvPr/>
        </p:nvSpPr>
        <p:spPr>
          <a:xfrm>
            <a:off x="428625" y="4942275"/>
            <a:ext cx="1846659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Bisphosphonates: Zoledronic acid 4mg IV</a:t>
            </a:r>
            <a:endParaRPr lang="en-US" sz="731" dirty="0"/>
          </a:p>
        </p:txBody>
      </p:sp>
      <p:sp>
        <p:nvSpPr>
          <p:cNvPr id="91" name="Text 79"/>
          <p:cNvSpPr/>
          <p:nvPr/>
        </p:nvSpPr>
        <p:spPr>
          <a:xfrm>
            <a:off x="428625" y="5072286"/>
            <a:ext cx="1819870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Hemodialysis if refractory or renal failure</a:t>
            </a:r>
            <a:endParaRPr lang="en-US" sz="731" dirty="0"/>
          </a:p>
        </p:txBody>
      </p:sp>
      <p:sp>
        <p:nvSpPr>
          <p:cNvPr id="92" name="Text 80"/>
          <p:cNvSpPr/>
          <p:nvPr/>
        </p:nvSpPr>
        <p:spPr>
          <a:xfrm>
            <a:off x="3262322" y="4507595"/>
            <a:ext cx="2690822" cy="1300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Hypophosphatemia (&lt;1.0 mg/dL)</a:t>
            </a:r>
            <a:endParaRPr lang="en-US" sz="731" dirty="0"/>
          </a:p>
        </p:txBody>
      </p:sp>
      <p:sp>
        <p:nvSpPr>
          <p:cNvPr id="93" name="Text 81"/>
          <p:cNvSpPr/>
          <p:nvPr/>
        </p:nvSpPr>
        <p:spPr>
          <a:xfrm>
            <a:off x="3262322" y="4682254"/>
            <a:ext cx="1910953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phosphate: 0.08-0.16 mmol/kg over 4-6h</a:t>
            </a:r>
            <a:endParaRPr lang="en-US" sz="731" dirty="0"/>
          </a:p>
        </p:txBody>
      </p:sp>
      <p:sp>
        <p:nvSpPr>
          <p:cNvPr id="94" name="Text 82"/>
          <p:cNvSpPr/>
          <p:nvPr/>
        </p:nvSpPr>
        <p:spPr>
          <a:xfrm>
            <a:off x="3262322" y="4812264"/>
            <a:ext cx="1866305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for hypocalcemia during repletion</a:t>
            </a:r>
            <a:endParaRPr lang="en-US" sz="731" dirty="0"/>
          </a:p>
        </p:txBody>
      </p:sp>
      <p:sp>
        <p:nvSpPr>
          <p:cNvPr id="95" name="Text 83"/>
          <p:cNvSpPr/>
          <p:nvPr/>
        </p:nvSpPr>
        <p:spPr>
          <a:xfrm>
            <a:off x="3262322" y="4942275"/>
            <a:ext cx="1559123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 levels q6h until &gt;1.5 mg/dL</a:t>
            </a:r>
            <a:endParaRPr lang="en-US" sz="731" dirty="0"/>
          </a:p>
        </p:txBody>
      </p:sp>
      <p:sp>
        <p:nvSpPr>
          <p:cNvPr id="96" name="Text 84"/>
          <p:cNvSpPr/>
          <p:nvPr/>
        </p:nvSpPr>
        <p:spPr>
          <a:xfrm>
            <a:off x="3262322" y="5072286"/>
            <a:ext cx="1434108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Switch to oral when &gt;1.5 mg/dL</a:t>
            </a:r>
            <a:endParaRPr lang="en-US" sz="731" dirty="0"/>
          </a:p>
        </p:txBody>
      </p:sp>
      <p:sp>
        <p:nvSpPr>
          <p:cNvPr id="97" name="Text 85"/>
          <p:cNvSpPr/>
          <p:nvPr/>
        </p:nvSpPr>
        <p:spPr>
          <a:xfrm>
            <a:off x="6096019" y="4507595"/>
            <a:ext cx="2690822" cy="1300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Hypomagnesemia (&lt;1.0 mg/dL)</a:t>
            </a:r>
            <a:endParaRPr lang="en-US" sz="731" dirty="0"/>
          </a:p>
        </p:txBody>
      </p:sp>
      <p:sp>
        <p:nvSpPr>
          <p:cNvPr id="98" name="Text 86"/>
          <p:cNvSpPr/>
          <p:nvPr/>
        </p:nvSpPr>
        <p:spPr>
          <a:xfrm>
            <a:off x="6096019" y="4682254"/>
            <a:ext cx="1609130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MgSO₄: 2g over 1-2h, then 1g q6h</a:t>
            </a:r>
            <a:endParaRPr lang="en-US" sz="731" dirty="0"/>
          </a:p>
        </p:txBody>
      </p:sp>
      <p:sp>
        <p:nvSpPr>
          <p:cNvPr id="99" name="Text 87"/>
          <p:cNvSpPr/>
          <p:nvPr/>
        </p:nvSpPr>
        <p:spPr>
          <a:xfrm>
            <a:off x="6096019" y="4812264"/>
            <a:ext cx="1341239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deep tendon reflexes</a:t>
            </a:r>
            <a:endParaRPr lang="en-US" sz="731" dirty="0"/>
          </a:p>
        </p:txBody>
      </p:sp>
      <p:sp>
        <p:nvSpPr>
          <p:cNvPr id="100" name="Text 88"/>
          <p:cNvSpPr/>
          <p:nvPr/>
        </p:nvSpPr>
        <p:spPr>
          <a:xfrm>
            <a:off x="6096019" y="4942275"/>
            <a:ext cx="1148358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K⁺ and Ca²⁺ levels</a:t>
            </a:r>
            <a:endParaRPr lang="en-US" sz="731" dirty="0"/>
          </a:p>
        </p:txBody>
      </p:sp>
      <p:sp>
        <p:nvSpPr>
          <p:cNvPr id="101" name="Text 89"/>
          <p:cNvSpPr/>
          <p:nvPr/>
        </p:nvSpPr>
        <p:spPr>
          <a:xfrm>
            <a:off x="6096019" y="5072286"/>
            <a:ext cx="1562695" cy="1089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Cardiac monitoring if symptomatic</a:t>
            </a:r>
            <a:endParaRPr lang="en-US" sz="73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77192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0" y="5200427"/>
            <a:ext cx="428625" cy="428625"/>
          </a:xfrm>
          <a:prstGeom prst="rect">
            <a:avLst/>
          </a:prstGeom>
          <a:solidFill>
            <a:srgbClr val="000000">
              <a:alpha val="1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4313" y="214313"/>
            <a:ext cx="878681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 Strategies</a:t>
            </a:r>
            <a:endParaRPr lang="en-US" sz="2025" dirty="0"/>
          </a:p>
        </p:txBody>
      </p:sp>
      <p:sp>
        <p:nvSpPr>
          <p:cNvPr id="5" name="Text 2"/>
          <p:cNvSpPr/>
          <p:nvPr/>
        </p:nvSpPr>
        <p:spPr>
          <a:xfrm>
            <a:off x="214313" y="635794"/>
            <a:ext cx="8786813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013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Laboratory Protocols and Prevention of Complications</a:t>
            </a:r>
            <a:endParaRPr lang="en-US" sz="1013" dirty="0"/>
          </a:p>
        </p:txBody>
      </p:sp>
      <p:sp>
        <p:nvSpPr>
          <p:cNvPr id="6" name="Shape 3"/>
          <p:cNvSpPr/>
          <p:nvPr/>
        </p:nvSpPr>
        <p:spPr>
          <a:xfrm>
            <a:off x="214313" y="935831"/>
            <a:ext cx="4304109" cy="2571527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7" name="Shape 4"/>
          <p:cNvSpPr/>
          <p:nvPr/>
        </p:nvSpPr>
        <p:spPr>
          <a:xfrm>
            <a:off x="214313" y="935831"/>
            <a:ext cx="35719" cy="2571527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8" name="Shape 5"/>
          <p:cNvSpPr/>
          <p:nvPr/>
        </p:nvSpPr>
        <p:spPr>
          <a:xfrm>
            <a:off x="214313" y="935831"/>
            <a:ext cx="4304109" cy="371475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9" name="Shape 6"/>
          <p:cNvSpPr/>
          <p:nvPr/>
        </p:nvSpPr>
        <p:spPr>
          <a:xfrm>
            <a:off x="214313" y="1300163"/>
            <a:ext cx="4304109" cy="7144"/>
          </a:xfrm>
          <a:prstGeom prst="rect">
            <a:avLst/>
          </a:prstGeom>
          <a:solidFill>
            <a:srgbClr val="E6EDEC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1046559"/>
            <a:ext cx="125016" cy="1428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7922" y="1021556"/>
            <a:ext cx="2085975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Sodium Correction Monitoring</a:t>
            </a:r>
            <a:endParaRPr lang="en-US" sz="1013" dirty="0"/>
          </a:p>
        </p:txBody>
      </p:sp>
      <p:sp>
        <p:nvSpPr>
          <p:cNvPr id="12" name="Shape 8"/>
          <p:cNvSpPr/>
          <p:nvPr/>
        </p:nvSpPr>
        <p:spPr>
          <a:xfrm>
            <a:off x="300038" y="1385888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>
            <a:off x="300038" y="1385888"/>
            <a:ext cx="21431" cy="978582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3" y="1496616"/>
            <a:ext cx="100013" cy="10001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1494" y="1471613"/>
            <a:ext cx="1468041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Laboratory Monitoring Protocol</a:t>
            </a:r>
            <a:endParaRPr lang="en-US" sz="788" dirty="0"/>
          </a:p>
        </p:txBody>
      </p:sp>
      <p:sp>
        <p:nvSpPr>
          <p:cNvPr id="16" name="Text 11"/>
          <p:cNvSpPr/>
          <p:nvPr/>
        </p:nvSpPr>
        <p:spPr>
          <a:xfrm>
            <a:off x="385763" y="168771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17" name="Text 12"/>
          <p:cNvSpPr/>
          <p:nvPr/>
        </p:nvSpPr>
        <p:spPr>
          <a:xfrm>
            <a:off x="435769" y="1687711"/>
            <a:ext cx="134302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hyponatremia (Na⁺ &lt;120):</a:t>
            </a:r>
            <a:endParaRPr lang="en-US" sz="675" dirty="0"/>
          </a:p>
        </p:txBody>
      </p:sp>
      <p:sp>
        <p:nvSpPr>
          <p:cNvPr id="18" name="Text 13"/>
          <p:cNvSpPr/>
          <p:nvPr/>
        </p:nvSpPr>
        <p:spPr>
          <a:xfrm>
            <a:off x="1707356" y="1687711"/>
            <a:ext cx="164306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Na⁺ q2-4h during active correction</a:t>
            </a:r>
            <a:endParaRPr lang="en-US" sz="675" dirty="0"/>
          </a:p>
        </p:txBody>
      </p:sp>
      <p:sp>
        <p:nvSpPr>
          <p:cNvPr id="19" name="Text 14"/>
          <p:cNvSpPr/>
          <p:nvPr/>
        </p:nvSpPr>
        <p:spPr>
          <a:xfrm>
            <a:off x="385763" y="1807704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20" name="Text 15"/>
          <p:cNvSpPr/>
          <p:nvPr/>
        </p:nvSpPr>
        <p:spPr>
          <a:xfrm>
            <a:off x="435769" y="1807704"/>
            <a:ext cx="141446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hyponatremia (120-125):</a:t>
            </a:r>
            <a:endParaRPr lang="en-US" sz="675" dirty="0"/>
          </a:p>
        </p:txBody>
      </p:sp>
      <p:sp>
        <p:nvSpPr>
          <p:cNvPr id="21" name="Text 16"/>
          <p:cNvSpPr/>
          <p:nvPr/>
        </p:nvSpPr>
        <p:spPr>
          <a:xfrm>
            <a:off x="1778794" y="1807704"/>
            <a:ext cx="725091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Na⁺ q4-6h</a:t>
            </a:r>
            <a:endParaRPr lang="en-US" sz="675" dirty="0"/>
          </a:p>
        </p:txBody>
      </p:sp>
      <p:sp>
        <p:nvSpPr>
          <p:cNvPr id="22" name="Text 17"/>
          <p:cNvSpPr/>
          <p:nvPr/>
        </p:nvSpPr>
        <p:spPr>
          <a:xfrm>
            <a:off x="385763" y="1927696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23" name="Text 18"/>
          <p:cNvSpPr/>
          <p:nvPr/>
        </p:nvSpPr>
        <p:spPr>
          <a:xfrm>
            <a:off x="435769" y="1927696"/>
            <a:ext cx="121265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hyponatremia (126-134):</a:t>
            </a:r>
            <a:endParaRPr lang="en-US" sz="675" dirty="0"/>
          </a:p>
        </p:txBody>
      </p:sp>
      <p:sp>
        <p:nvSpPr>
          <p:cNvPr id="24" name="Text 19"/>
          <p:cNvSpPr/>
          <p:nvPr/>
        </p:nvSpPr>
        <p:spPr>
          <a:xfrm>
            <a:off x="1576983" y="1927696"/>
            <a:ext cx="70187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Na⁺ q12h</a:t>
            </a:r>
            <a:endParaRPr lang="en-US" sz="675" dirty="0"/>
          </a:p>
        </p:txBody>
      </p:sp>
      <p:sp>
        <p:nvSpPr>
          <p:cNvPr id="25" name="Text 20"/>
          <p:cNvSpPr/>
          <p:nvPr/>
        </p:nvSpPr>
        <p:spPr>
          <a:xfrm>
            <a:off x="385763" y="2047689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26" name="Text 21"/>
          <p:cNvSpPr/>
          <p:nvPr/>
        </p:nvSpPr>
        <p:spPr>
          <a:xfrm>
            <a:off x="435769" y="2047689"/>
            <a:ext cx="666155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Hypernatremia:</a:t>
            </a:r>
            <a:endParaRPr lang="en-US" sz="675" dirty="0"/>
          </a:p>
        </p:txBody>
      </p:sp>
      <p:sp>
        <p:nvSpPr>
          <p:cNvPr id="27" name="Text 22"/>
          <p:cNvSpPr/>
          <p:nvPr/>
        </p:nvSpPr>
        <p:spPr>
          <a:xfrm>
            <a:off x="1030486" y="2047689"/>
            <a:ext cx="139481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Na⁺ q4-6h during correction</a:t>
            </a:r>
            <a:endParaRPr lang="en-US" sz="675" dirty="0"/>
          </a:p>
        </p:txBody>
      </p:sp>
      <p:sp>
        <p:nvSpPr>
          <p:cNvPr id="28" name="Text 23"/>
          <p:cNvSpPr/>
          <p:nvPr/>
        </p:nvSpPr>
        <p:spPr>
          <a:xfrm>
            <a:off x="385763" y="216768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29" name="Text 24"/>
          <p:cNvSpPr/>
          <p:nvPr/>
        </p:nvSpPr>
        <p:spPr>
          <a:xfrm>
            <a:off x="435769" y="2167682"/>
            <a:ext cx="69830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tests:</a:t>
            </a:r>
            <a:endParaRPr lang="en-US" sz="675" dirty="0"/>
          </a:p>
        </p:txBody>
      </p:sp>
      <p:sp>
        <p:nvSpPr>
          <p:cNvPr id="30" name="Text 25"/>
          <p:cNvSpPr/>
          <p:nvPr/>
        </p:nvSpPr>
        <p:spPr>
          <a:xfrm>
            <a:off x="1062633" y="2167682"/>
            <a:ext cx="178593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osmolality, urine Na⁺, urine osmolality</a:t>
            </a:r>
            <a:endParaRPr lang="en-US" sz="675" dirty="0"/>
          </a:p>
        </p:txBody>
      </p:sp>
      <p:sp>
        <p:nvSpPr>
          <p:cNvPr id="31" name="Shape 26"/>
          <p:cNvSpPr/>
          <p:nvPr/>
        </p:nvSpPr>
        <p:spPr>
          <a:xfrm>
            <a:off x="300038" y="2443051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27"/>
          <p:cNvSpPr/>
          <p:nvPr/>
        </p:nvSpPr>
        <p:spPr>
          <a:xfrm>
            <a:off x="300038" y="2443051"/>
            <a:ext cx="21431" cy="978582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3" y="2553779"/>
            <a:ext cx="100013" cy="100013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21494" y="2528776"/>
            <a:ext cx="2098477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Preventing Osmotic Demyelination Syndrome</a:t>
            </a:r>
            <a:endParaRPr lang="en-US" sz="788" dirty="0"/>
          </a:p>
        </p:txBody>
      </p:sp>
      <p:sp>
        <p:nvSpPr>
          <p:cNvPr id="35" name="Text 29"/>
          <p:cNvSpPr/>
          <p:nvPr/>
        </p:nvSpPr>
        <p:spPr>
          <a:xfrm>
            <a:off x="385763" y="2744874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36" name="Text 30"/>
          <p:cNvSpPr/>
          <p:nvPr/>
        </p:nvSpPr>
        <p:spPr>
          <a:xfrm>
            <a:off x="435769" y="2744874"/>
            <a:ext cx="106263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correction rate:</a:t>
            </a:r>
            <a:endParaRPr lang="en-US" sz="675" dirty="0"/>
          </a:p>
        </p:txBody>
      </p:sp>
      <p:sp>
        <p:nvSpPr>
          <p:cNvPr id="37" name="Text 31"/>
          <p:cNvSpPr/>
          <p:nvPr/>
        </p:nvSpPr>
        <p:spPr>
          <a:xfrm>
            <a:off x="1426964" y="2744874"/>
            <a:ext cx="58757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mEq/L/day</a:t>
            </a:r>
            <a:endParaRPr lang="en-US" sz="675" dirty="0"/>
          </a:p>
        </p:txBody>
      </p:sp>
      <p:sp>
        <p:nvSpPr>
          <p:cNvPr id="38" name="Text 32"/>
          <p:cNvSpPr/>
          <p:nvPr/>
        </p:nvSpPr>
        <p:spPr>
          <a:xfrm>
            <a:off x="385763" y="2864867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39" name="Text 33"/>
          <p:cNvSpPr/>
          <p:nvPr/>
        </p:nvSpPr>
        <p:spPr>
          <a:xfrm>
            <a:off x="435769" y="2864867"/>
            <a:ext cx="75366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correction:</a:t>
            </a:r>
            <a:endParaRPr lang="en-US" sz="675" dirty="0"/>
          </a:p>
        </p:txBody>
      </p:sp>
      <p:sp>
        <p:nvSpPr>
          <p:cNvPr id="40" name="Text 34"/>
          <p:cNvSpPr/>
          <p:nvPr/>
        </p:nvSpPr>
        <p:spPr>
          <a:xfrm>
            <a:off x="1117997" y="2864867"/>
            <a:ext cx="110370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4-6 mEq/L in first 24 hours</a:t>
            </a:r>
            <a:endParaRPr lang="en-US" sz="675" dirty="0"/>
          </a:p>
        </p:txBody>
      </p:sp>
      <p:sp>
        <p:nvSpPr>
          <p:cNvPr id="41" name="Text 35"/>
          <p:cNvSpPr/>
          <p:nvPr/>
        </p:nvSpPr>
        <p:spPr>
          <a:xfrm>
            <a:off x="385763" y="2984860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2" name="Text 36"/>
          <p:cNvSpPr/>
          <p:nvPr/>
        </p:nvSpPr>
        <p:spPr>
          <a:xfrm>
            <a:off x="435769" y="2984860"/>
            <a:ext cx="77688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patients:</a:t>
            </a:r>
            <a:endParaRPr lang="en-US" sz="675" dirty="0"/>
          </a:p>
        </p:txBody>
      </p:sp>
      <p:sp>
        <p:nvSpPr>
          <p:cNvPr id="43" name="Text 37"/>
          <p:cNvSpPr/>
          <p:nvPr/>
        </p:nvSpPr>
        <p:spPr>
          <a:xfrm>
            <a:off x="1141214" y="2984860"/>
            <a:ext cx="2050256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Alcoholism, malnutrition, liver disease, hypokalemia</a:t>
            </a:r>
            <a:endParaRPr lang="en-US" sz="675" dirty="0"/>
          </a:p>
        </p:txBody>
      </p:sp>
      <p:sp>
        <p:nvSpPr>
          <p:cNvPr id="44" name="Text 38"/>
          <p:cNvSpPr/>
          <p:nvPr/>
        </p:nvSpPr>
        <p:spPr>
          <a:xfrm>
            <a:off x="385763" y="310485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5" name="Text 39"/>
          <p:cNvSpPr/>
          <p:nvPr/>
        </p:nvSpPr>
        <p:spPr>
          <a:xfrm>
            <a:off x="435769" y="3104852"/>
            <a:ext cx="9215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correction too rapid:</a:t>
            </a:r>
            <a:endParaRPr lang="en-US" sz="675" dirty="0"/>
          </a:p>
        </p:txBody>
      </p:sp>
      <p:sp>
        <p:nvSpPr>
          <p:cNvPr id="46" name="Text 40"/>
          <p:cNvSpPr/>
          <p:nvPr/>
        </p:nvSpPr>
        <p:spPr>
          <a:xfrm>
            <a:off x="1285875" y="3104852"/>
            <a:ext cx="2071688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DDAVP 2-4 μg IV/SC to prevent further rise</a:t>
            </a:r>
            <a:endParaRPr lang="en-US" sz="675" dirty="0"/>
          </a:p>
        </p:txBody>
      </p:sp>
      <p:sp>
        <p:nvSpPr>
          <p:cNvPr id="47" name="Text 41"/>
          <p:cNvSpPr/>
          <p:nvPr/>
        </p:nvSpPr>
        <p:spPr>
          <a:xfrm>
            <a:off x="385763" y="3224845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48" name="Text 42"/>
          <p:cNvSpPr/>
          <p:nvPr/>
        </p:nvSpPr>
        <p:spPr>
          <a:xfrm>
            <a:off x="435769" y="3224845"/>
            <a:ext cx="39290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Monitor:</a:t>
            </a:r>
            <a:endParaRPr lang="en-US" sz="675" dirty="0"/>
          </a:p>
        </p:txBody>
      </p:sp>
      <p:sp>
        <p:nvSpPr>
          <p:cNvPr id="49" name="Text 43"/>
          <p:cNvSpPr/>
          <p:nvPr/>
        </p:nvSpPr>
        <p:spPr>
          <a:xfrm>
            <a:off x="757238" y="3224845"/>
            <a:ext cx="173950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Neurological status q1-2h during correction</a:t>
            </a:r>
            <a:endParaRPr lang="en-US" sz="675" dirty="0"/>
          </a:p>
        </p:txBody>
      </p:sp>
      <p:sp>
        <p:nvSpPr>
          <p:cNvPr id="50" name="Shape 44"/>
          <p:cNvSpPr/>
          <p:nvPr/>
        </p:nvSpPr>
        <p:spPr>
          <a:xfrm>
            <a:off x="4625578" y="935831"/>
            <a:ext cx="4304109" cy="2571527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51" name="Shape 45"/>
          <p:cNvSpPr/>
          <p:nvPr/>
        </p:nvSpPr>
        <p:spPr>
          <a:xfrm>
            <a:off x="4625578" y="935831"/>
            <a:ext cx="35719" cy="2571527"/>
          </a:xfrm>
          <a:prstGeom prst="rect">
            <a:avLst/>
          </a:prstGeom>
          <a:solidFill>
            <a:srgbClr val="004D40"/>
          </a:solidFill>
          <a:ln/>
        </p:spPr>
      </p:sp>
      <p:sp>
        <p:nvSpPr>
          <p:cNvPr id="52" name="Shape 46"/>
          <p:cNvSpPr/>
          <p:nvPr/>
        </p:nvSpPr>
        <p:spPr>
          <a:xfrm>
            <a:off x="4625578" y="935831"/>
            <a:ext cx="4304109" cy="371475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53" name="Shape 47"/>
          <p:cNvSpPr/>
          <p:nvPr/>
        </p:nvSpPr>
        <p:spPr>
          <a:xfrm>
            <a:off x="4625578" y="1300163"/>
            <a:ext cx="4304109" cy="7144"/>
          </a:xfrm>
          <a:prstGeom prst="rect">
            <a:avLst/>
          </a:prstGeom>
          <a:solidFill>
            <a:srgbClr val="E6EDEC"/>
          </a:solidFill>
          <a:ln/>
        </p:spPr>
      </p:sp>
      <p:pic>
        <p:nvPicPr>
          <p:cNvPr id="5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734" y="1046559"/>
            <a:ext cx="160734" cy="142875"/>
          </a:xfrm>
          <a:prstGeom prst="rect">
            <a:avLst/>
          </a:prstGeom>
        </p:spPr>
      </p:pic>
      <p:sp>
        <p:nvSpPr>
          <p:cNvPr id="55" name="Text 48"/>
          <p:cNvSpPr/>
          <p:nvPr/>
        </p:nvSpPr>
        <p:spPr>
          <a:xfrm>
            <a:off x="4964906" y="1021556"/>
            <a:ext cx="2273498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Potassium Correction Monitoring</a:t>
            </a:r>
            <a:endParaRPr lang="en-US" sz="1013" dirty="0"/>
          </a:p>
        </p:txBody>
      </p:sp>
      <p:sp>
        <p:nvSpPr>
          <p:cNvPr id="56" name="Shape 49"/>
          <p:cNvSpPr/>
          <p:nvPr/>
        </p:nvSpPr>
        <p:spPr>
          <a:xfrm>
            <a:off x="4711303" y="1385888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7" name="Shape 50"/>
          <p:cNvSpPr/>
          <p:nvPr/>
        </p:nvSpPr>
        <p:spPr>
          <a:xfrm>
            <a:off x="4711303" y="1385888"/>
            <a:ext cx="21431" cy="978582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5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7028" y="1496616"/>
            <a:ext cx="100013" cy="100013"/>
          </a:xfrm>
          <a:prstGeom prst="rect">
            <a:avLst/>
          </a:prstGeom>
        </p:spPr>
      </p:pic>
      <p:sp>
        <p:nvSpPr>
          <p:cNvPr id="59" name="Text 51"/>
          <p:cNvSpPr/>
          <p:nvPr/>
        </p:nvSpPr>
        <p:spPr>
          <a:xfrm>
            <a:off x="4932759" y="1471613"/>
            <a:ext cx="1468041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Laboratory Monitoring Protocol</a:t>
            </a:r>
            <a:endParaRPr lang="en-US" sz="788" dirty="0"/>
          </a:p>
        </p:txBody>
      </p:sp>
      <p:sp>
        <p:nvSpPr>
          <p:cNvPr id="60" name="Text 52"/>
          <p:cNvSpPr/>
          <p:nvPr/>
        </p:nvSpPr>
        <p:spPr>
          <a:xfrm>
            <a:off x="4797028" y="168771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61" name="Text 53"/>
          <p:cNvSpPr/>
          <p:nvPr/>
        </p:nvSpPr>
        <p:spPr>
          <a:xfrm>
            <a:off x="4847034" y="1687711"/>
            <a:ext cx="125372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hyperkalemia (K⁺ &gt;6.5):</a:t>
            </a:r>
            <a:endParaRPr lang="en-US" sz="675" dirty="0"/>
          </a:p>
        </p:txBody>
      </p:sp>
      <p:sp>
        <p:nvSpPr>
          <p:cNvPr id="62" name="Text 54"/>
          <p:cNvSpPr/>
          <p:nvPr/>
        </p:nvSpPr>
        <p:spPr>
          <a:xfrm>
            <a:off x="6029325" y="1687711"/>
            <a:ext cx="104298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K⁺ q1-2h until &lt;6.0</a:t>
            </a:r>
            <a:endParaRPr lang="en-US" sz="675" dirty="0"/>
          </a:p>
        </p:txBody>
      </p:sp>
      <p:sp>
        <p:nvSpPr>
          <p:cNvPr id="63" name="Text 55"/>
          <p:cNvSpPr/>
          <p:nvPr/>
        </p:nvSpPr>
        <p:spPr>
          <a:xfrm>
            <a:off x="4797028" y="1807704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64" name="Text 56"/>
          <p:cNvSpPr/>
          <p:nvPr/>
        </p:nvSpPr>
        <p:spPr>
          <a:xfrm>
            <a:off x="4847034" y="1807704"/>
            <a:ext cx="135195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hyperkalemia (6.0-6.5):</a:t>
            </a:r>
            <a:endParaRPr lang="en-US" sz="675" dirty="0"/>
          </a:p>
        </p:txBody>
      </p:sp>
      <p:sp>
        <p:nvSpPr>
          <p:cNvPr id="65" name="Text 57"/>
          <p:cNvSpPr/>
          <p:nvPr/>
        </p:nvSpPr>
        <p:spPr>
          <a:xfrm>
            <a:off x="6127552" y="1807704"/>
            <a:ext cx="67151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K⁺ q2-4h</a:t>
            </a:r>
            <a:endParaRPr lang="en-US" sz="675" dirty="0"/>
          </a:p>
        </p:txBody>
      </p:sp>
      <p:sp>
        <p:nvSpPr>
          <p:cNvPr id="66" name="Text 58"/>
          <p:cNvSpPr/>
          <p:nvPr/>
        </p:nvSpPr>
        <p:spPr>
          <a:xfrm>
            <a:off x="4797028" y="1927696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67" name="Text 59"/>
          <p:cNvSpPr/>
          <p:nvPr/>
        </p:nvSpPr>
        <p:spPr>
          <a:xfrm>
            <a:off x="4847034" y="1927696"/>
            <a:ext cx="11501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hyperkalemia (5.5-5.9):</a:t>
            </a:r>
            <a:endParaRPr lang="en-US" sz="675" dirty="0"/>
          </a:p>
        </p:txBody>
      </p:sp>
      <p:sp>
        <p:nvSpPr>
          <p:cNvPr id="68" name="Text 60"/>
          <p:cNvSpPr/>
          <p:nvPr/>
        </p:nvSpPr>
        <p:spPr>
          <a:xfrm>
            <a:off x="5925741" y="1927696"/>
            <a:ext cx="71973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K⁺ q6-12h</a:t>
            </a:r>
            <a:endParaRPr lang="en-US" sz="675" dirty="0"/>
          </a:p>
        </p:txBody>
      </p:sp>
      <p:sp>
        <p:nvSpPr>
          <p:cNvPr id="69" name="Text 61"/>
          <p:cNvSpPr/>
          <p:nvPr/>
        </p:nvSpPr>
        <p:spPr>
          <a:xfrm>
            <a:off x="4797028" y="2047689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70" name="Text 62"/>
          <p:cNvSpPr/>
          <p:nvPr/>
        </p:nvSpPr>
        <p:spPr>
          <a:xfrm>
            <a:off x="4847034" y="2047689"/>
            <a:ext cx="1223367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hypokalemia (K⁺ &lt;2.5):</a:t>
            </a:r>
            <a:endParaRPr lang="en-US" sz="675" dirty="0"/>
          </a:p>
        </p:txBody>
      </p:sp>
      <p:sp>
        <p:nvSpPr>
          <p:cNvPr id="71" name="Text 63"/>
          <p:cNvSpPr/>
          <p:nvPr/>
        </p:nvSpPr>
        <p:spPr>
          <a:xfrm>
            <a:off x="5998964" y="2047689"/>
            <a:ext cx="1289447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K⁺ q2-4h during repletion</a:t>
            </a:r>
            <a:endParaRPr lang="en-US" sz="675" dirty="0"/>
          </a:p>
        </p:txBody>
      </p:sp>
      <p:sp>
        <p:nvSpPr>
          <p:cNvPr id="72" name="Text 64"/>
          <p:cNvSpPr/>
          <p:nvPr/>
        </p:nvSpPr>
        <p:spPr>
          <a:xfrm>
            <a:off x="4797028" y="2167682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73" name="Text 65"/>
          <p:cNvSpPr/>
          <p:nvPr/>
        </p:nvSpPr>
        <p:spPr>
          <a:xfrm>
            <a:off x="4847034" y="2167682"/>
            <a:ext cx="69830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tests:</a:t>
            </a:r>
            <a:endParaRPr lang="en-US" sz="675" dirty="0"/>
          </a:p>
        </p:txBody>
      </p:sp>
      <p:sp>
        <p:nvSpPr>
          <p:cNvPr id="74" name="Text 66"/>
          <p:cNvSpPr/>
          <p:nvPr/>
        </p:nvSpPr>
        <p:spPr>
          <a:xfrm>
            <a:off x="5473898" y="2167682"/>
            <a:ext cx="1562695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ECG, Mg²⁺, creatinine, acid-base status</a:t>
            </a:r>
            <a:endParaRPr lang="en-US" sz="675" dirty="0"/>
          </a:p>
        </p:txBody>
      </p:sp>
      <p:sp>
        <p:nvSpPr>
          <p:cNvPr id="75" name="Shape 67"/>
          <p:cNvSpPr/>
          <p:nvPr/>
        </p:nvSpPr>
        <p:spPr>
          <a:xfrm>
            <a:off x="4711303" y="2435907"/>
            <a:ext cx="4132659" cy="97858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6" name="Shape 68"/>
          <p:cNvSpPr/>
          <p:nvPr/>
        </p:nvSpPr>
        <p:spPr>
          <a:xfrm>
            <a:off x="4711303" y="2435907"/>
            <a:ext cx="21431" cy="978582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7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7028" y="2546635"/>
            <a:ext cx="100013" cy="100013"/>
          </a:xfrm>
          <a:prstGeom prst="rect">
            <a:avLst/>
          </a:prstGeom>
        </p:spPr>
      </p:pic>
      <p:sp>
        <p:nvSpPr>
          <p:cNvPr id="78" name="Text 69"/>
          <p:cNvSpPr/>
          <p:nvPr/>
        </p:nvSpPr>
        <p:spPr>
          <a:xfrm>
            <a:off x="4932759" y="2521632"/>
            <a:ext cx="1589484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Preventing Cardiac Complications</a:t>
            </a:r>
            <a:endParaRPr lang="en-US" sz="788" dirty="0"/>
          </a:p>
        </p:txBody>
      </p:sp>
      <p:sp>
        <p:nvSpPr>
          <p:cNvPr id="79" name="Text 70"/>
          <p:cNvSpPr/>
          <p:nvPr/>
        </p:nvSpPr>
        <p:spPr>
          <a:xfrm>
            <a:off x="4797028" y="273773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80" name="Text 71"/>
          <p:cNvSpPr/>
          <p:nvPr/>
        </p:nvSpPr>
        <p:spPr>
          <a:xfrm>
            <a:off x="4847034" y="2737731"/>
            <a:ext cx="1275159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cardiac monitoring:</a:t>
            </a:r>
            <a:endParaRPr lang="en-US" sz="675" dirty="0"/>
          </a:p>
        </p:txBody>
      </p:sp>
      <p:sp>
        <p:nvSpPr>
          <p:cNvPr id="81" name="Text 72"/>
          <p:cNvSpPr/>
          <p:nvPr/>
        </p:nvSpPr>
        <p:spPr>
          <a:xfrm>
            <a:off x="6050756" y="2737731"/>
            <a:ext cx="79474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K⁺ &lt;2.5 or &gt;6.0</a:t>
            </a:r>
            <a:endParaRPr lang="en-US" sz="675" dirty="0"/>
          </a:p>
        </p:txBody>
      </p:sp>
      <p:sp>
        <p:nvSpPr>
          <p:cNvPr id="82" name="Text 73"/>
          <p:cNvSpPr/>
          <p:nvPr/>
        </p:nvSpPr>
        <p:spPr>
          <a:xfrm>
            <a:off x="4797028" y="2857723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83" name="Text 74"/>
          <p:cNvSpPr/>
          <p:nvPr/>
        </p:nvSpPr>
        <p:spPr>
          <a:xfrm>
            <a:off x="4847034" y="2857723"/>
            <a:ext cx="694730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monitoring:</a:t>
            </a:r>
            <a:endParaRPr lang="en-US" sz="675" dirty="0"/>
          </a:p>
        </p:txBody>
      </p:sp>
      <p:sp>
        <p:nvSpPr>
          <p:cNvPr id="84" name="Text 75"/>
          <p:cNvSpPr/>
          <p:nvPr/>
        </p:nvSpPr>
        <p:spPr>
          <a:xfrm>
            <a:off x="5470327" y="2857723"/>
            <a:ext cx="1300163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and after interventions</a:t>
            </a:r>
            <a:endParaRPr lang="en-US" sz="675" dirty="0"/>
          </a:p>
        </p:txBody>
      </p:sp>
      <p:sp>
        <p:nvSpPr>
          <p:cNvPr id="85" name="Text 76"/>
          <p:cNvSpPr/>
          <p:nvPr/>
        </p:nvSpPr>
        <p:spPr>
          <a:xfrm>
            <a:off x="4797028" y="2977716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86" name="Text 77"/>
          <p:cNvSpPr/>
          <p:nvPr/>
        </p:nvSpPr>
        <p:spPr>
          <a:xfrm>
            <a:off x="4847034" y="2977716"/>
            <a:ext cx="860822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potassium safety:</a:t>
            </a:r>
            <a:endParaRPr lang="en-US" sz="675" dirty="0"/>
          </a:p>
        </p:txBody>
      </p:sp>
      <p:sp>
        <p:nvSpPr>
          <p:cNvPr id="87" name="Text 78"/>
          <p:cNvSpPr/>
          <p:nvPr/>
        </p:nvSpPr>
        <p:spPr>
          <a:xfrm>
            <a:off x="5636419" y="2977716"/>
            <a:ext cx="1525191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10 mEq/hr via peripheral IV</a:t>
            </a:r>
            <a:endParaRPr lang="en-US" sz="675" dirty="0"/>
          </a:p>
        </p:txBody>
      </p:sp>
      <p:sp>
        <p:nvSpPr>
          <p:cNvPr id="88" name="Text 79"/>
          <p:cNvSpPr/>
          <p:nvPr/>
        </p:nvSpPr>
        <p:spPr>
          <a:xfrm>
            <a:off x="4797028" y="3097709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89" name="Text 80"/>
          <p:cNvSpPr/>
          <p:nvPr/>
        </p:nvSpPr>
        <p:spPr>
          <a:xfrm>
            <a:off x="4847034" y="3097709"/>
            <a:ext cx="844748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Glucose monitoring:</a:t>
            </a:r>
            <a:endParaRPr lang="en-US" sz="675" dirty="0"/>
          </a:p>
        </p:txBody>
      </p:sp>
      <p:sp>
        <p:nvSpPr>
          <p:cNvPr id="90" name="Text 81"/>
          <p:cNvSpPr/>
          <p:nvPr/>
        </p:nvSpPr>
        <p:spPr>
          <a:xfrm>
            <a:off x="5620345" y="3097709"/>
            <a:ext cx="1610916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q30min if insulin given for hyperkalemia</a:t>
            </a:r>
            <a:endParaRPr lang="en-US" sz="675" dirty="0"/>
          </a:p>
        </p:txBody>
      </p:sp>
      <p:sp>
        <p:nvSpPr>
          <p:cNvPr id="91" name="Text 82"/>
          <p:cNvSpPr/>
          <p:nvPr/>
        </p:nvSpPr>
        <p:spPr>
          <a:xfrm>
            <a:off x="4797028" y="3217701"/>
            <a:ext cx="121444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</a:t>
            </a:r>
            <a:endParaRPr lang="en-US" sz="675" dirty="0"/>
          </a:p>
        </p:txBody>
      </p:sp>
      <p:sp>
        <p:nvSpPr>
          <p:cNvPr id="92" name="Text 83"/>
          <p:cNvSpPr/>
          <p:nvPr/>
        </p:nvSpPr>
        <p:spPr>
          <a:xfrm>
            <a:off x="4847034" y="3217701"/>
            <a:ext cx="810816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Magnesium status:</a:t>
            </a:r>
            <a:endParaRPr lang="en-US" sz="675" dirty="0"/>
          </a:p>
        </p:txBody>
      </p:sp>
      <p:sp>
        <p:nvSpPr>
          <p:cNvPr id="93" name="Text 84"/>
          <p:cNvSpPr/>
          <p:nvPr/>
        </p:nvSpPr>
        <p:spPr>
          <a:xfrm>
            <a:off x="5586413" y="3217701"/>
            <a:ext cx="1944886" cy="1017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and correct Mg²⁺ with K⁺ disorders</a:t>
            </a:r>
            <a:endParaRPr lang="en-US" sz="675" dirty="0"/>
          </a:p>
        </p:txBody>
      </p:sp>
      <p:sp>
        <p:nvSpPr>
          <p:cNvPr id="94" name="Shape 85"/>
          <p:cNvSpPr/>
          <p:nvPr/>
        </p:nvSpPr>
        <p:spPr>
          <a:xfrm>
            <a:off x="214313" y="3643089"/>
            <a:ext cx="8715375" cy="1907381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95" name="Shape 86"/>
          <p:cNvSpPr/>
          <p:nvPr/>
        </p:nvSpPr>
        <p:spPr>
          <a:xfrm>
            <a:off x="214313" y="3643089"/>
            <a:ext cx="35719" cy="1907381"/>
          </a:xfrm>
          <a:prstGeom prst="rect">
            <a:avLst/>
          </a:prstGeom>
          <a:solidFill>
            <a:srgbClr val="004D40"/>
          </a:solidFill>
          <a:ln/>
        </p:spPr>
      </p:sp>
      <p:pic>
        <p:nvPicPr>
          <p:cNvPr id="9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469" y="3775249"/>
            <a:ext cx="142875" cy="142875"/>
          </a:xfrm>
          <a:prstGeom prst="rect">
            <a:avLst/>
          </a:prstGeom>
        </p:spPr>
      </p:pic>
      <p:sp>
        <p:nvSpPr>
          <p:cNvPr id="97" name="Text 87"/>
          <p:cNvSpPr/>
          <p:nvPr/>
        </p:nvSpPr>
        <p:spPr>
          <a:xfrm>
            <a:off x="535781" y="3750246"/>
            <a:ext cx="2043113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013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Monitoring Framework</a:t>
            </a:r>
            <a:endParaRPr lang="en-US" sz="1013" dirty="0"/>
          </a:p>
        </p:txBody>
      </p:sp>
      <p:sp>
        <p:nvSpPr>
          <p:cNvPr id="98" name="Shape 88"/>
          <p:cNvSpPr/>
          <p:nvPr/>
        </p:nvSpPr>
        <p:spPr>
          <a:xfrm>
            <a:off x="321469" y="4014564"/>
            <a:ext cx="4186238" cy="14287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9" name="Text 89"/>
          <p:cNvSpPr/>
          <p:nvPr/>
        </p:nvSpPr>
        <p:spPr>
          <a:xfrm>
            <a:off x="428625" y="4121721"/>
            <a:ext cx="404336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Electrolyte Monitoring Frequency by Severity</a:t>
            </a:r>
            <a:endParaRPr lang="en-US" sz="788" dirty="0"/>
          </a:p>
        </p:txBody>
      </p:sp>
      <p:pic>
        <p:nvPicPr>
          <p:cNvPr id="10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4343177"/>
            <a:ext cx="3950494" cy="1214438"/>
          </a:xfrm>
          <a:prstGeom prst="rect">
            <a:avLst/>
          </a:prstGeom>
        </p:spPr>
      </p:pic>
      <p:sp>
        <p:nvSpPr>
          <p:cNvPr id="101" name="Shape 90"/>
          <p:cNvSpPr/>
          <p:nvPr/>
        </p:nvSpPr>
        <p:spPr>
          <a:xfrm>
            <a:off x="4614863" y="4014564"/>
            <a:ext cx="4207669" cy="14287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2" name="Shape 91"/>
          <p:cNvSpPr/>
          <p:nvPr/>
        </p:nvSpPr>
        <p:spPr>
          <a:xfrm>
            <a:off x="4614863" y="4014564"/>
            <a:ext cx="21431" cy="1428750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103" name="Text 92"/>
          <p:cNvSpPr/>
          <p:nvPr/>
        </p:nvSpPr>
        <p:spPr>
          <a:xfrm>
            <a:off x="4732734" y="4121721"/>
            <a:ext cx="4054078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788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Evidence-Based Best Practices</a:t>
            </a:r>
            <a:endParaRPr lang="en-US" sz="788" dirty="0"/>
          </a:p>
        </p:txBody>
      </p:sp>
      <p:pic>
        <p:nvPicPr>
          <p:cNvPr id="10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2734" y="4350321"/>
            <a:ext cx="100013" cy="100013"/>
          </a:xfrm>
          <a:prstGeom prst="rect">
            <a:avLst/>
          </a:prstGeom>
        </p:spPr>
      </p:pic>
      <p:sp>
        <p:nvSpPr>
          <p:cNvPr id="105" name="Text 93"/>
          <p:cNvSpPr/>
          <p:nvPr/>
        </p:nvSpPr>
        <p:spPr>
          <a:xfrm>
            <a:off x="4868466" y="4343177"/>
            <a:ext cx="2439591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 baseline electrolyte panel before initiating correction</a:t>
            </a:r>
            <a:endParaRPr lang="en-US" sz="675" dirty="0"/>
          </a:p>
        </p:txBody>
      </p:sp>
      <p:pic>
        <p:nvPicPr>
          <p:cNvPr id="10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2734" y="4506032"/>
            <a:ext cx="100013" cy="100013"/>
          </a:xfrm>
          <a:prstGeom prst="rect">
            <a:avLst/>
          </a:prstGeom>
        </p:spPr>
      </p:pic>
      <p:sp>
        <p:nvSpPr>
          <p:cNvPr id="107" name="Text 94"/>
          <p:cNvSpPr/>
          <p:nvPr/>
        </p:nvSpPr>
        <p:spPr>
          <a:xfrm>
            <a:off x="4868466" y="4498888"/>
            <a:ext cx="2786063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multiple electrolytes simultaneously (Na⁺, K⁺, Ca²⁺, Mg²⁺, PO₄³⁻)</a:t>
            </a:r>
            <a:endParaRPr lang="en-US" sz="675" dirty="0"/>
          </a:p>
        </p:txBody>
      </p:sp>
      <p:pic>
        <p:nvPicPr>
          <p:cNvPr id="10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2734" y="4661743"/>
            <a:ext cx="100013" cy="100013"/>
          </a:xfrm>
          <a:prstGeom prst="rect">
            <a:avLst/>
          </a:prstGeom>
        </p:spPr>
      </p:pic>
      <p:sp>
        <p:nvSpPr>
          <p:cNvPr id="109" name="Text 95"/>
          <p:cNvSpPr/>
          <p:nvPr/>
        </p:nvSpPr>
        <p:spPr>
          <a:xfrm>
            <a:off x="4868466" y="4654600"/>
            <a:ext cx="2925366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monitoring frequency based on correction rate and clinical response</a:t>
            </a:r>
            <a:endParaRPr lang="en-US" sz="675" dirty="0"/>
          </a:p>
        </p:txBody>
      </p:sp>
      <p:pic>
        <p:nvPicPr>
          <p:cNvPr id="11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32734" y="4817455"/>
            <a:ext cx="100013" cy="100013"/>
          </a:xfrm>
          <a:prstGeom prst="rect">
            <a:avLst/>
          </a:prstGeom>
        </p:spPr>
      </p:pic>
      <p:sp>
        <p:nvSpPr>
          <p:cNvPr id="111" name="Text 96"/>
          <p:cNvSpPr/>
          <p:nvPr/>
        </p:nvSpPr>
        <p:spPr>
          <a:xfrm>
            <a:off x="4868466" y="4810311"/>
            <a:ext cx="2405658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correction rates and cumulative changes over time</a:t>
            </a:r>
            <a:endParaRPr lang="en-US" sz="675" dirty="0"/>
          </a:p>
        </p:txBody>
      </p:sp>
      <p:pic>
        <p:nvPicPr>
          <p:cNvPr id="11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32734" y="4973166"/>
            <a:ext cx="100013" cy="100013"/>
          </a:xfrm>
          <a:prstGeom prst="rect">
            <a:avLst/>
          </a:prstGeom>
        </p:spPr>
      </p:pic>
      <p:sp>
        <p:nvSpPr>
          <p:cNvPr id="113" name="Text 97"/>
          <p:cNvSpPr/>
          <p:nvPr/>
        </p:nvSpPr>
        <p:spPr>
          <a:xfrm>
            <a:off x="4868466" y="4966022"/>
            <a:ext cx="2632472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point-of-care testing for rapid assessment in emergencies</a:t>
            </a:r>
            <a:endParaRPr lang="en-US" sz="675" dirty="0"/>
          </a:p>
        </p:txBody>
      </p:sp>
      <p:pic>
        <p:nvPicPr>
          <p:cNvPr id="11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734" y="5128878"/>
            <a:ext cx="100013" cy="100013"/>
          </a:xfrm>
          <a:prstGeom prst="rect">
            <a:avLst/>
          </a:prstGeom>
        </p:spPr>
      </p:pic>
      <p:sp>
        <p:nvSpPr>
          <p:cNvPr id="115" name="Text 98"/>
          <p:cNvSpPr/>
          <p:nvPr/>
        </p:nvSpPr>
        <p:spPr>
          <a:xfrm>
            <a:off x="4868466" y="5121734"/>
            <a:ext cx="2616398" cy="1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6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 clinical decision support tools to prevent overcorrection</a:t>
            </a:r>
            <a:endParaRPr lang="en-US" sz="6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2025-06-26T11:48:20Z</dcterms:created>
  <dcterms:modified xsi:type="dcterms:W3CDTF">2025-06-26T11:48:20Z</dcterms:modified>
</cp:coreProperties>
</file>