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7225" y="607219"/>
            <a:ext cx="7829550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KIDNEY HUB · CHAPTER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57225" y="1028700"/>
            <a:ext cx="5429250" cy="9994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4800"/>
              </a:lnSpc>
              <a:buNone/>
            </a:pPr>
            <a:r>
              <a:rPr lang="en-US" sz="3600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Hypertension-Associated Kidney Disease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657225" y="2228180"/>
            <a:ext cx="4643438" cy="5400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Diagnostic and management essentials for medical residents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57225" y="3282553"/>
            <a:ext cx="782955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practical framework for recognizing phenotype, red flags, emergencies, and kidney-protective care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0050" y="385763"/>
            <a:ext cx="845820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· RESIDENT CLOSE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400050" y="621506"/>
            <a:ext cx="845820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0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take-home algorithm</a:t>
            </a:r>
            <a:endParaRPr lang="en-US" sz="21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182291"/>
            <a:ext cx="3714750" cy="22860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00050" y="3511153"/>
            <a:ext cx="3429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Phenotype-first: confirm BP pattern, identify kidney injury, escalate if atypical.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4400550" y="1182291"/>
            <a:ext cx="4457700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spc="1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CALL, REMEMBER</a:t>
            </a:r>
            <a:endParaRPr lang="en-US" sz="850" dirty="0"/>
          </a:p>
        </p:txBody>
      </p:sp>
      <p:sp>
        <p:nvSpPr>
          <p:cNvPr id="8" name="Text 4"/>
          <p:cNvSpPr/>
          <p:nvPr/>
        </p:nvSpPr>
        <p:spPr>
          <a:xfrm>
            <a:off x="4400550" y="1428750"/>
            <a:ext cx="342900" cy="3771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312E81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4814888" y="1428750"/>
            <a:ext cx="4043363" cy="377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10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the phenotype.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Standardized office BP, home BP, or 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ABPM when needed.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4400550" y="1870211"/>
            <a:ext cx="342900" cy="3771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312E81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4814888" y="1870211"/>
            <a:ext cx="4043363" cy="377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10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Quantify kidney injury.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UACR, sediment, eGFR trajectory, and 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structural assessment.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4400550" y="2311673"/>
            <a:ext cx="342900" cy="3771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312E81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814888" y="2311673"/>
            <a:ext cx="4043363" cy="377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10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Challenge the label.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Active sediment, heavy proteinuria, rapid 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decline, or systemic clues require a broader differential.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4400550" y="2753134"/>
            <a:ext cx="342900" cy="56575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312E81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4814888" y="2753134"/>
            <a:ext cx="4043363" cy="565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10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kidney.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Sodium and volume control, RAAS 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blockade when indicated, SGLT2 therapy when eligible, and 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reduction.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4400550" y="3383180"/>
            <a:ext cx="342900" cy="3771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312E81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814888" y="3383180"/>
            <a:ext cx="4043363" cy="377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10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ahead.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Recognize emergencies and begin kidney-failure </a:t>
            </a: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planning before crisis dialysis.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4400550" y="3817497"/>
            <a:ext cx="3714750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Treat the patient in front of you — not the diagnostic label.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400050" y="4253266"/>
            <a:ext cx="8458200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KDIGO 2021 BP in CKD · KDIGO 2024 CKD Evaluation and Management · Kidney Failure Risk Equation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2925" y="342900"/>
            <a:ext cx="805815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DIAGNOSTIC FRAME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542925" y="592931"/>
            <a:ext cx="5857875" cy="7215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2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Hypertension + CKD does not prove causality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542925" y="1735931"/>
            <a:ext cx="3886200" cy="797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“Hypertensive nephrosclerosis” is a probability-based clinicopathologic hypothesis.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542925" y="2633086"/>
            <a:ext cx="3571875" cy="669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1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label only after considering whether another disease better explains the kidney phenotype.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714875" y="1735931"/>
            <a:ext cx="3886200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spc="1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 PATTERN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4714875" y="1946672"/>
            <a:ext cx="3886200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duration:</a:t>
            </a:r>
            <a:r>
              <a:rPr lang="en-US" sz="11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years of hypertension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714875" y="2268141"/>
            <a:ext cx="3886200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Trajectory:</a:t>
            </a:r>
            <a:r>
              <a:rPr lang="en-US" sz="11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slowly declining eGFR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714875" y="2589609"/>
            <a:ext cx="3886200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Urine:</a:t>
            </a:r>
            <a:r>
              <a:rPr lang="en-US" sz="11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bland sediment, low-to-moderate albuminuria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714875" y="2911078"/>
            <a:ext cx="3886200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Imaging:</a:t>
            </a:r>
            <a:r>
              <a:rPr lang="en-US" sz="11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often small, symmetric kidneys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0063" y="371475"/>
            <a:ext cx="8143875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FIRST-PASS WORKUP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500063" y="621506"/>
            <a:ext cx="8143875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Start with a structured kidney assessment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500063" y="1671638"/>
            <a:ext cx="1896666" cy="5750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312E81">
                    <a:alpha val="2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500063" y="2260997"/>
            <a:ext cx="1896666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chronicity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00063" y="2557463"/>
            <a:ext cx="1896666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 creatinine/eGFR, UACR, urinalysis, trajectory, and kidney size.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2582466" y="1671638"/>
            <a:ext cx="1896666" cy="5750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312E81">
                    <a:alpha val="2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2582466" y="2260997"/>
            <a:ext cx="1896666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the urine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2582466" y="2557463"/>
            <a:ext cx="1896666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Quantify albuminuria; inspect for dysmorphic RBCs, casts, or active sediment.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4664869" y="1671638"/>
            <a:ext cx="1896666" cy="5750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312E81">
                    <a:alpha val="2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12" name="Text 9"/>
          <p:cNvSpPr/>
          <p:nvPr/>
        </p:nvSpPr>
        <p:spPr>
          <a:xfrm>
            <a:off x="4664869" y="2260997"/>
            <a:ext cx="1896666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context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664869" y="2557463"/>
            <a:ext cx="1896666" cy="800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Diabetes, drugs, NSAIDs, systemic symptoms, family history, APOL1 context, renovascular clues.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747272" y="1671638"/>
            <a:ext cx="1896666" cy="5750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312E81">
                    <a:alpha val="2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600" dirty="0"/>
          </a:p>
        </p:txBody>
      </p:sp>
      <p:sp>
        <p:nvSpPr>
          <p:cNvPr id="15" name="Text 12"/>
          <p:cNvSpPr/>
          <p:nvPr/>
        </p:nvSpPr>
        <p:spPr>
          <a:xfrm>
            <a:off x="6747272" y="2260997"/>
            <a:ext cx="1896666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Image selectively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747272" y="2557463"/>
            <a:ext cx="1896666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Ultrasound for size, obstruction, asymmetry, and structural clues; escalate when the phenotype is atypical.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00063" y="4086225"/>
            <a:ext cx="742950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first question is not “Is the BP high?” but “Does the kidney phenotype fit the proposed cause?”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4350" y="371475"/>
            <a:ext cx="811530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DIAGNOSTIC SAFETY NET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514350" y="621506"/>
            <a:ext cx="8115300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Recognize the atypical phenotype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514350" y="1443038"/>
            <a:ext cx="3000375" cy="5314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change in urine phenotype changes the diagnosis.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514350" y="2131628"/>
            <a:ext cx="3143250" cy="638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explain new kidney findings as “worsening hypertension” without reopening the differential.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425553" y="1564481"/>
            <a:ext cx="1980605" cy="2821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312E81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425553" y="1860947"/>
            <a:ext cx="1980605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Heavy proteinuria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425553" y="2096691"/>
            <a:ext cx="1980605" cy="347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Nephrotic-range or rapidly increasing albuminuria.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649045" y="1564481"/>
            <a:ext cx="1980605" cy="2821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312E81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49045" y="1860947"/>
            <a:ext cx="1980605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sediment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649045" y="2096691"/>
            <a:ext cx="1980605" cy="347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Dysmorphic RBCs, RBC casts, or new hematuria.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4425553" y="2807494"/>
            <a:ext cx="1980605" cy="2821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312E81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4425553" y="3103959"/>
            <a:ext cx="1980605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Rapid decline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425553" y="3339703"/>
            <a:ext cx="1980605" cy="347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Abrupt AKI or unexpectedly fast eGFR loss.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6649045" y="2807494"/>
            <a:ext cx="1980605" cy="2821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312E81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6649045" y="3103959"/>
            <a:ext cx="1980605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Broader clues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6649045" y="3339703"/>
            <a:ext cx="1980605" cy="520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Systemic disease, asymmetry, monoclonal features, or renovascular signs.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4425553" y="4074728"/>
            <a:ext cx="4204097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Next: targeted serology, structural assessment, and biopsy consideration when it will change management.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4350" y="357188"/>
            <a:ext cx="811530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BLOOD-PRESSURE PHENOTYPE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514350" y="607219"/>
            <a:ext cx="8115300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Measure blood pressure correctly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514350" y="1378744"/>
            <a:ext cx="382905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1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STANDARDIZED OFFICE TECHNIQUE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14350" y="1628775"/>
            <a:ext cx="110728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312E81">
                    <a:alpha val="3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14388" y="1675209"/>
            <a:ext cx="375158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Rest: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189546" y="1675209"/>
            <a:ext cx="2760557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seated, back supported, feet on the floor.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4350" y="1942933"/>
            <a:ext cx="110728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312E81">
                    <a:alpha val="3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14388" y="1989367"/>
            <a:ext cx="641710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Position: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1456097" y="1989367"/>
            <a:ext cx="2690459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 cuff size; arm supported at heart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814388" y="2196368"/>
            <a:ext cx="350267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level.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14350" y="2464091"/>
            <a:ext cx="110728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312E81">
                    <a:alpha val="3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814388" y="2510526"/>
            <a:ext cx="633785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Process: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1448172" y="2510526"/>
            <a:ext cx="2802248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talking; repeat readings and document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14388" y="2717527"/>
            <a:ext cx="792287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method.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14350" y="2985250"/>
            <a:ext cx="110728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312E81">
                    <a:alpha val="3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814388" y="3031685"/>
            <a:ext cx="1016812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Interpretation: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1831200" y="3031685"/>
            <a:ext cx="1851068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transfer targets from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814388" y="3238686"/>
            <a:ext cx="2159980" cy="1678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standardized to casual readings.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4800600" y="1378744"/>
            <a:ext cx="382905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1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THE RIGHT MEASUREMENT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4800600" y="1657350"/>
            <a:ext cx="3829050" cy="5057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4400"/>
              </a:lnSpc>
              <a:buNone/>
            </a:pPr>
            <a:r>
              <a:rPr lang="en-US" sz="150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KDIGO: SBP &lt;120 mmHg when standardized and tolerated.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4800600" y="2413136"/>
            <a:ext cx="1035844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 BP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5965031" y="2413136"/>
            <a:ext cx="2664619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repeated readings for day-to-day control.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4800600" y="2998924"/>
            <a:ext cx="1035844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ABPM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5965031" y="2998924"/>
            <a:ext cx="2664619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Unmasks nocturnal, masked, or reverse-dipping hypertension.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4800600" y="3584711"/>
            <a:ext cx="1035844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Orthostasis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5965031" y="3584711"/>
            <a:ext cx="2664619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Essential when dizziness, frailty, or aggressive treatment is present.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4800600" y="4156211"/>
            <a:ext cx="3829050" cy="424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Resident move:</a:t>
            </a:r>
            <a:r>
              <a:rPr lang="en-US" sz="11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confirm the phenotype before </a:t>
            </a:r>
            <a:r>
              <a:rPr lang="en-US" sz="11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escalating therapy.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0063" y="371475"/>
            <a:ext cx="8143875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· KIDNEY PROTECTION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500063" y="621506"/>
            <a:ext cx="8143875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 BP phenotype to treatment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500063" y="1428750"/>
            <a:ext cx="4035493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spc="1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 REGIMEN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0063" y="1668066"/>
            <a:ext cx="528638" cy="817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850" b="1" dirty="0">
                <a:solidFill>
                  <a:srgbClr val="312E81">
                    <a:alpha val="3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50" dirty="0"/>
          </a:p>
        </p:txBody>
      </p:sp>
      <p:sp>
        <p:nvSpPr>
          <p:cNvPr id="7" name="Text 4"/>
          <p:cNvSpPr/>
          <p:nvPr/>
        </p:nvSpPr>
        <p:spPr>
          <a:xfrm>
            <a:off x="1114425" y="1668066"/>
            <a:ext cx="3421131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Sodium and volume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14425" y="1907381"/>
            <a:ext cx="3421131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dietary sodium, edema, congestion, orthostasis, adherence, and diuretic effect before simply adding drugs.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00063" y="2643188"/>
            <a:ext cx="528638" cy="6250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850" b="1" dirty="0">
                <a:solidFill>
                  <a:srgbClr val="312E81">
                    <a:alpha val="3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50" dirty="0"/>
          </a:p>
        </p:txBody>
      </p:sp>
      <p:sp>
        <p:nvSpPr>
          <p:cNvPr id="10" name="Text 7"/>
          <p:cNvSpPr/>
          <p:nvPr/>
        </p:nvSpPr>
        <p:spPr>
          <a:xfrm>
            <a:off x="1114425" y="2643188"/>
            <a:ext cx="3421131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Albuminuria matters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114425" y="2882503"/>
            <a:ext cx="3421131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an ACE inhibitor or ARB when clinically indicated; the benefit is greatest when albuminuria is significant.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500063" y="3425428"/>
            <a:ext cx="528638" cy="817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850" b="1" dirty="0">
                <a:solidFill>
                  <a:srgbClr val="312E81">
                    <a:alpha val="3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50" dirty="0"/>
          </a:p>
        </p:txBody>
      </p:sp>
      <p:sp>
        <p:nvSpPr>
          <p:cNvPr id="13" name="Text 10"/>
          <p:cNvSpPr/>
          <p:nvPr/>
        </p:nvSpPr>
        <p:spPr>
          <a:xfrm>
            <a:off x="1114425" y="3425428"/>
            <a:ext cx="3421131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the whole risk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114425" y="3664744"/>
            <a:ext cx="3421131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 BP control with cardiovascular-risk reduction, appropriate SGLT2 therapy, and medication stewardship.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4992756" y="1600200"/>
            <a:ext cx="3651126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spc="1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 SAFELY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992756" y="1839516"/>
            <a:ext cx="3651126" cy="828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RAAS initiation: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recheck creatinine and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potassium; investigate volume depletion, NSAIDs,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obstruction, or renovascular disease if kidney function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worsens.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4992756" y="2810396"/>
            <a:ext cx="3651126" cy="621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 routine dual blockade: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ACE inhibitor plus ARB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increases AKI and hyperkalemia risk without routine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added benefit.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4992756" y="3574275"/>
            <a:ext cx="3651126" cy="621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anchor on one number: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interpret BP, kidney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function, potassium, volume status, and symptoms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together.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500063" y="4557713"/>
            <a:ext cx="742950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Safe kidney protection is a monitored process—not a prescription written once.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0063" y="371475"/>
            <a:ext cx="8143875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· KIDNEY PROTECTION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500063" y="621506"/>
            <a:ext cx="8143875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Add kidney-protective therapy safely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500063" y="1443038"/>
            <a:ext cx="2428875" cy="11672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76000"/>
              </a:lnSpc>
              <a:buNone/>
            </a:pPr>
            <a:r>
              <a:rPr lang="en-US" sz="44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SGLT2</a:t>
            </a:r>
            <a:r>
              <a:rPr lang="en-US" sz="44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
</a:t>
            </a:r>
            <a:r>
              <a:rPr lang="en-US" sz="44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inhibitors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500063" y="2767422"/>
            <a:ext cx="2786063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50" b="1" spc="1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 + VIGILANCE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00063" y="3172830"/>
            <a:ext cx="2357438" cy="892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1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early eGFR change is usually hemodynamic—but symptoms and context determine whether it is safe to continue.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3786188" y="1564481"/>
            <a:ext cx="2278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3786188" y="1828800"/>
            <a:ext cx="2278856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eligibility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3786188" y="2085975"/>
            <a:ext cx="2278856" cy="5496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in eligible CKD populations for kidney and cardiovascular protection, according to current guidance.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365081" y="1564481"/>
            <a:ext cx="2278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365081" y="1828800"/>
            <a:ext cx="2278856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 a dip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365081" y="2085975"/>
            <a:ext cx="2278856" cy="5496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modest early eGFR fall can occur; a large or progressive decline needs reassessment.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3786188" y="2957122"/>
            <a:ext cx="2278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786188" y="3221441"/>
            <a:ext cx="2278856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volume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3786188" y="3478616"/>
            <a:ext cx="2278856" cy="7329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BP, orthostasis, weight, intake, diuretics, and congestion before attributing symptoms to the drug.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6365081" y="2957122"/>
            <a:ext cx="2278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365081" y="3221441"/>
            <a:ext cx="2278856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 complications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6365081" y="3478616"/>
            <a:ext cx="2278856" cy="5496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 sick-day and perioperative interruption, genital infection risk, and rare ketoacidosis risk.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500063" y="4454407"/>
            <a:ext cx="7715250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Resident rule: do not reflexively stop therapy for a small eGFR dip; do not ignore hypotension, dehydration, or acute illness.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4350" y="357188"/>
            <a:ext cx="811530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· HIGH-RISK BP PHENOTYPE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514350" y="592931"/>
            <a:ext cx="8115300" cy="7143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Resistant hypertension and emergencies require different first moves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514350" y="1714500"/>
            <a:ext cx="3543300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spc="1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BP REMAINS HIGH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14350" y="1925241"/>
            <a:ext cx="3543300" cy="492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0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Confirm true resistance before adding drugs.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14350" y="2546747"/>
            <a:ext cx="3543300" cy="4259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Confirm: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standardized or out-of-office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measurements, adherence, and sodium intake.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514350" y="2979837"/>
            <a:ext cx="3543300" cy="638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Remove: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NSAIDs, stimulants, oral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contraceptives, excess alcohol, and other interfering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agents.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14350" y="3625900"/>
            <a:ext cx="3543300" cy="638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Look for: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volume excess, sleep apnea, primary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aldosteronism, renal artery disease, and endocrine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causes.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514350" y="4271963"/>
            <a:ext cx="3543300" cy="4259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Clue: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hypokalemia plus metabolic alkalosis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suggests primary aldosteronism.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4764881" y="1714500"/>
            <a:ext cx="386476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spc="1" kern="0" dirty="0">
                <a:solidFill>
                  <a:srgbClr val="9F12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TARGET-ORGAN INJURY IS PRESENT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4764881" y="1925241"/>
            <a:ext cx="3864769" cy="246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50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Treat hypertensive emergency now.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4764881" y="2300288"/>
            <a:ext cx="3864769" cy="4259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encephalopathy, pulmonary edema, AKI,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retinal injury, myocardial injury, or TMA.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4764881" y="2733377"/>
            <a:ext cx="3864769" cy="4259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monitored care, organ support, and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controlled reduction with titratable therapy when indicated.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4764881" y="3166467"/>
            <a:ext cx="3864769" cy="638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 in parallel: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schistocytes, thrombocytopenia,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hemolysis, TTP, complement-mediated TMA, drugs,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pregnancy-related disease.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4764881" y="3812530"/>
            <a:ext cx="3864769" cy="4259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10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delay: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stabilization must come before biopsy or </a:t>
            </a:r>
            <a:r>
              <a:rPr lang="en-US" sz="11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extensive etiologic workup.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14350" y="4862215"/>
            <a:ext cx="7500938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Severe BP alone is not the syndrome; severe BP plus acute target-organ injury is.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0063" y="357188"/>
            <a:ext cx="8143875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spc="2" kern="0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· LONGITUDINAL CKD CARE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500063" y="607219"/>
            <a:ext cx="8143875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 early for kidney failure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500063" y="1314450"/>
            <a:ext cx="7000875" cy="424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the conversation before a crisis. Use risk and patient goals to guide timing—not a single eGFR threshold.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814388" y="2317366"/>
            <a:ext cx="7515225" cy="28575"/>
          </a:xfrm>
          <a:prstGeom prst="rect">
            <a:avLst/>
          </a:prstGeom>
          <a:solidFill>
            <a:srgbClr val="14B8A6"/>
          </a:solidFill>
          <a:ln/>
        </p:spPr>
      </p:sp>
      <p:sp>
        <p:nvSpPr>
          <p:cNvPr id="7" name="Shape 4"/>
          <p:cNvSpPr/>
          <p:nvPr/>
        </p:nvSpPr>
        <p:spPr>
          <a:xfrm>
            <a:off x="500063" y="2010184"/>
            <a:ext cx="1885950" cy="2106625"/>
          </a:xfrm>
          <a:prstGeom prst="rect">
            <a:avLst/>
          </a:prstGeom>
          <a:solidFill>
            <a:srgbClr val="F3F4F6"/>
          </a:solidFill>
          <a:ln/>
        </p:spPr>
      </p:sp>
      <p:sp>
        <p:nvSpPr>
          <p:cNvPr id="8" name="Shape 5"/>
          <p:cNvSpPr/>
          <p:nvPr/>
        </p:nvSpPr>
        <p:spPr>
          <a:xfrm>
            <a:off x="500063" y="2010184"/>
            <a:ext cx="614363" cy="614363"/>
          </a:xfrm>
          <a:prstGeom prst="rect">
            <a:avLst/>
          </a:prstGeom>
          <a:solidFill>
            <a:srgbClr val="312E81"/>
          </a:solidFill>
          <a:ln/>
        </p:spPr>
      </p:sp>
      <p:sp>
        <p:nvSpPr>
          <p:cNvPr id="9" name="Text 6"/>
          <p:cNvSpPr/>
          <p:nvPr/>
        </p:nvSpPr>
        <p:spPr>
          <a:xfrm>
            <a:off x="500063" y="2010184"/>
            <a:ext cx="614363" cy="6143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3F4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00063" y="2753134"/>
            <a:ext cx="1800225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Recognize risk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00063" y="3017453"/>
            <a:ext cx="1800225" cy="916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eGFR slope, albuminuria, comorbidity, frailty, symptoms, and validated kidney-failure risk tools.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2586038" y="2010184"/>
            <a:ext cx="1885950" cy="2106625"/>
          </a:xfrm>
          <a:prstGeom prst="rect">
            <a:avLst/>
          </a:prstGeom>
          <a:solidFill>
            <a:srgbClr val="F3F4F6"/>
          </a:solidFill>
          <a:ln/>
        </p:spPr>
      </p:sp>
      <p:sp>
        <p:nvSpPr>
          <p:cNvPr id="13" name="Shape 10"/>
          <p:cNvSpPr/>
          <p:nvPr/>
        </p:nvSpPr>
        <p:spPr>
          <a:xfrm>
            <a:off x="2586038" y="2010184"/>
            <a:ext cx="614363" cy="614363"/>
          </a:xfrm>
          <a:prstGeom prst="rect">
            <a:avLst/>
          </a:prstGeom>
          <a:solidFill>
            <a:srgbClr val="312E81"/>
          </a:solidFill>
          <a:ln/>
        </p:spPr>
      </p:sp>
      <p:sp>
        <p:nvSpPr>
          <p:cNvPr id="14" name="Text 11"/>
          <p:cNvSpPr/>
          <p:nvPr/>
        </p:nvSpPr>
        <p:spPr>
          <a:xfrm>
            <a:off x="2586038" y="2010184"/>
            <a:ext cx="614363" cy="6143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3F4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2586038" y="2753134"/>
            <a:ext cx="1800225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decisions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2586038" y="3017453"/>
            <a:ext cx="1800225" cy="916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transplant, dialysis, conservative kidney management, advance care planning, and what matters to the patient.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4672013" y="2010184"/>
            <a:ext cx="1885950" cy="2106625"/>
          </a:xfrm>
          <a:prstGeom prst="rect">
            <a:avLst/>
          </a:prstGeom>
          <a:solidFill>
            <a:srgbClr val="F3F4F6"/>
          </a:solidFill>
          <a:ln/>
        </p:spPr>
      </p:sp>
      <p:sp>
        <p:nvSpPr>
          <p:cNvPr id="18" name="Shape 15"/>
          <p:cNvSpPr/>
          <p:nvPr/>
        </p:nvSpPr>
        <p:spPr>
          <a:xfrm>
            <a:off x="4672013" y="2010184"/>
            <a:ext cx="614363" cy="614363"/>
          </a:xfrm>
          <a:prstGeom prst="rect">
            <a:avLst/>
          </a:prstGeom>
          <a:solidFill>
            <a:srgbClr val="312E81"/>
          </a:solidFill>
          <a:ln/>
        </p:spPr>
      </p:sp>
      <p:sp>
        <p:nvSpPr>
          <p:cNvPr id="19" name="Text 16"/>
          <p:cNvSpPr/>
          <p:nvPr/>
        </p:nvSpPr>
        <p:spPr>
          <a:xfrm>
            <a:off x="4672013" y="2010184"/>
            <a:ext cx="614363" cy="6143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3F4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4672013" y="2753134"/>
            <a:ext cx="1800225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 options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4672013" y="3017453"/>
            <a:ext cx="1800225" cy="916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Coordinate education, access planning, modality assessment, transplant referral, nursing, pharmacy, and dietetics.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6757988" y="2010184"/>
            <a:ext cx="1885950" cy="2106625"/>
          </a:xfrm>
          <a:prstGeom prst="rect">
            <a:avLst/>
          </a:prstGeom>
          <a:solidFill>
            <a:srgbClr val="F3F4F6"/>
          </a:solidFill>
          <a:ln/>
        </p:spPr>
      </p:sp>
      <p:sp>
        <p:nvSpPr>
          <p:cNvPr id="23" name="Shape 20"/>
          <p:cNvSpPr/>
          <p:nvPr/>
        </p:nvSpPr>
        <p:spPr>
          <a:xfrm>
            <a:off x="6757988" y="2010184"/>
            <a:ext cx="614363" cy="614363"/>
          </a:xfrm>
          <a:prstGeom prst="rect">
            <a:avLst/>
          </a:prstGeom>
          <a:solidFill>
            <a:srgbClr val="312E81"/>
          </a:solidFill>
          <a:ln/>
        </p:spPr>
      </p:sp>
      <p:sp>
        <p:nvSpPr>
          <p:cNvPr id="24" name="Text 21"/>
          <p:cNvSpPr/>
          <p:nvPr/>
        </p:nvSpPr>
        <p:spPr>
          <a:xfrm>
            <a:off x="6757988" y="2010184"/>
            <a:ext cx="614363" cy="6143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3F4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700" dirty="0"/>
          </a:p>
        </p:txBody>
      </p:sp>
      <p:sp>
        <p:nvSpPr>
          <p:cNvPr id="25" name="Text 22"/>
          <p:cNvSpPr/>
          <p:nvPr/>
        </p:nvSpPr>
        <p:spPr>
          <a:xfrm>
            <a:off x="6757988" y="2753134"/>
            <a:ext cx="1800225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312E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when indicated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6757988" y="3017453"/>
            <a:ext cx="1800225" cy="1099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1B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Dialysis is driven by symptoms or refractory complications: volume overload, hyperkalemia, acidosis, uremia, or nutritional decline.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500063" y="4345409"/>
            <a:ext cx="7715250" cy="3571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28" name="Shape 25"/>
          <p:cNvSpPr/>
          <p:nvPr/>
        </p:nvSpPr>
        <p:spPr>
          <a:xfrm>
            <a:off x="500063" y="4345409"/>
            <a:ext cx="7715250" cy="21431"/>
          </a:xfrm>
          <a:prstGeom prst="rect">
            <a:avLst/>
          </a:prstGeom>
          <a:solidFill>
            <a:srgbClr val="14B8A6"/>
          </a:solidFill>
          <a:ln/>
        </p:spPr>
      </p:sp>
      <p:sp>
        <p:nvSpPr>
          <p:cNvPr id="29" name="Text 26"/>
          <p:cNvSpPr/>
          <p:nvPr/>
        </p:nvSpPr>
        <p:spPr>
          <a:xfrm>
            <a:off x="500063" y="4345409"/>
            <a:ext cx="7715250" cy="357188"/>
          </a:xfrm>
          <a:prstGeom prst="rect">
            <a:avLst/>
          </a:prstGeom>
          <a:noFill/>
          <a:ln/>
        </p:spPr>
        <p:txBody>
          <a:bodyPr wrap="square" lIns="0" tIns="153035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b="1" i="1" dirty="0">
                <a:solidFill>
                  <a:srgbClr val="312E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Resident rule: kidney-failure planning is a process; dialysis initiation is not an eGFR-only decision.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2026-08-15T18:49:36Z</dcterms:created>
  <dcterms:modified xsi:type="dcterms:W3CDTF">2026-08-15T18:49:36Z</dcterms:modified>
</cp:coreProperties>
</file>